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4"/>
  </p:sldMasterIdLst>
  <p:notesMasterIdLst>
    <p:notesMasterId r:id="rId81"/>
  </p:notesMasterIdLst>
  <p:handoutMasterIdLst>
    <p:handoutMasterId r:id="rId82"/>
  </p:handoutMasterIdLst>
  <p:sldIdLst>
    <p:sldId id="292" r:id="rId5"/>
    <p:sldId id="299" r:id="rId6"/>
    <p:sldId id="308" r:id="rId7"/>
    <p:sldId id="300" r:id="rId8"/>
    <p:sldId id="309" r:id="rId9"/>
    <p:sldId id="301" r:id="rId10"/>
    <p:sldId id="302" r:id="rId11"/>
    <p:sldId id="310" r:id="rId12"/>
    <p:sldId id="303" r:id="rId13"/>
    <p:sldId id="304" r:id="rId14"/>
    <p:sldId id="311" r:id="rId15"/>
    <p:sldId id="312" r:id="rId16"/>
    <p:sldId id="314" r:id="rId17"/>
    <p:sldId id="313" r:id="rId18"/>
    <p:sldId id="316" r:id="rId19"/>
    <p:sldId id="315" r:id="rId20"/>
    <p:sldId id="317" r:id="rId21"/>
    <p:sldId id="319" r:id="rId22"/>
    <p:sldId id="320" r:id="rId23"/>
    <p:sldId id="321" r:id="rId24"/>
    <p:sldId id="322" r:id="rId25"/>
    <p:sldId id="323" r:id="rId26"/>
    <p:sldId id="324" r:id="rId27"/>
    <p:sldId id="325" r:id="rId28"/>
    <p:sldId id="326" r:id="rId29"/>
    <p:sldId id="327" r:id="rId30"/>
    <p:sldId id="328" r:id="rId31"/>
    <p:sldId id="329" r:id="rId32"/>
    <p:sldId id="330" r:id="rId33"/>
    <p:sldId id="331" r:id="rId34"/>
    <p:sldId id="333" r:id="rId35"/>
    <p:sldId id="332" r:id="rId36"/>
    <p:sldId id="334" r:id="rId37"/>
    <p:sldId id="335" r:id="rId38"/>
    <p:sldId id="336" r:id="rId39"/>
    <p:sldId id="337" r:id="rId40"/>
    <p:sldId id="338" r:id="rId41"/>
    <p:sldId id="339" r:id="rId42"/>
    <p:sldId id="345" r:id="rId43"/>
    <p:sldId id="341" r:id="rId44"/>
    <p:sldId id="342" r:id="rId45"/>
    <p:sldId id="340" r:id="rId46"/>
    <p:sldId id="346" r:id="rId47"/>
    <p:sldId id="347" r:id="rId48"/>
    <p:sldId id="348" r:id="rId49"/>
    <p:sldId id="349" r:id="rId50"/>
    <p:sldId id="350" r:id="rId51"/>
    <p:sldId id="351" r:id="rId52"/>
    <p:sldId id="352" r:id="rId53"/>
    <p:sldId id="354" r:id="rId54"/>
    <p:sldId id="358" r:id="rId55"/>
    <p:sldId id="361" r:id="rId56"/>
    <p:sldId id="362" r:id="rId57"/>
    <p:sldId id="363" r:id="rId58"/>
    <p:sldId id="364" r:id="rId59"/>
    <p:sldId id="360" r:id="rId60"/>
    <p:sldId id="355" r:id="rId61"/>
    <p:sldId id="365" r:id="rId62"/>
    <p:sldId id="366" r:id="rId63"/>
    <p:sldId id="367" r:id="rId64"/>
    <p:sldId id="368" r:id="rId65"/>
    <p:sldId id="369" r:id="rId66"/>
    <p:sldId id="370" r:id="rId67"/>
    <p:sldId id="359" r:id="rId68"/>
    <p:sldId id="357" r:id="rId69"/>
    <p:sldId id="356" r:id="rId70"/>
    <p:sldId id="372" r:id="rId71"/>
    <p:sldId id="371" r:id="rId72"/>
    <p:sldId id="373" r:id="rId73"/>
    <p:sldId id="374" r:id="rId74"/>
    <p:sldId id="375" r:id="rId75"/>
    <p:sldId id="376" r:id="rId76"/>
    <p:sldId id="377" r:id="rId77"/>
    <p:sldId id="378" r:id="rId78"/>
    <p:sldId id="379" r:id="rId79"/>
    <p:sldId id="380"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E25E649-3F16-4E02-A733-19D2CDBF48F0}">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51" autoAdjust="0"/>
    <p:restoredTop sz="94631" autoAdjust="0"/>
  </p:normalViewPr>
  <p:slideViewPr>
    <p:cSldViewPr snapToGrid="0">
      <p:cViewPr varScale="1">
        <p:scale>
          <a:sx n="102" d="100"/>
          <a:sy n="102" d="100"/>
        </p:scale>
        <p:origin x="130" y="58"/>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60" d="100"/>
          <a:sy n="60" d="100"/>
        </p:scale>
        <p:origin x="3187"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6F666D-E0C2-435B-BAA8-9287F9E5D3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9FEBCAF-CB3F-4928-91AA-D61472F880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1077DB-935E-4A0A-947A-D283B9F9F452}" type="datetimeFigureOut">
              <a:rPr lang="en-US" smtClean="0"/>
              <a:t>8/20/2024</a:t>
            </a:fld>
            <a:endParaRPr lang="en-US"/>
          </a:p>
        </p:txBody>
      </p:sp>
      <p:sp>
        <p:nvSpPr>
          <p:cNvPr id="4" name="Footer Placeholder 3">
            <a:extLst>
              <a:ext uri="{FF2B5EF4-FFF2-40B4-BE49-F238E27FC236}">
                <a16:creationId xmlns:a16="http://schemas.microsoft.com/office/drawing/2014/main" id="{69256698-63C6-4CCC-81CB-EA5604C30F1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2467FDA-05D7-4760-A373-5D6AEAAF42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2C0B10-7CAE-41E4-AB02-7E8B1FF2B898}" type="slidenum">
              <a:rPr lang="en-US" smtClean="0"/>
              <a:t>‹#›</a:t>
            </a:fld>
            <a:endParaRPr lang="en-US"/>
          </a:p>
        </p:txBody>
      </p:sp>
    </p:spTree>
    <p:extLst>
      <p:ext uri="{BB962C8B-B14F-4D97-AF65-F5344CB8AC3E}">
        <p14:creationId xmlns:p14="http://schemas.microsoft.com/office/powerpoint/2010/main" val="3687537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9EC30E-1A71-4188-9BE7-E2A64929A436}" type="datetimeFigureOut">
              <a:rPr lang="en-US" noProof="0" smtClean="0"/>
              <a:t>8/20/2024</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30193B-564F-4854-8A52-728F3FB19C85}" type="slidenum">
              <a:rPr lang="en-US" noProof="0" smtClean="0"/>
              <a:t>‹#›</a:t>
            </a:fld>
            <a:endParaRPr lang="en-US" noProof="0"/>
          </a:p>
        </p:txBody>
      </p:sp>
    </p:spTree>
    <p:extLst>
      <p:ext uri="{BB962C8B-B14F-4D97-AF65-F5344CB8AC3E}">
        <p14:creationId xmlns:p14="http://schemas.microsoft.com/office/powerpoint/2010/main" val="3603816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Sub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26A5-4FF6-42BD-858A-AE4B2C23A6BC}"/>
              </a:ext>
            </a:extLst>
          </p:cNvPr>
          <p:cNvSpPr>
            <a:spLocks noGrp="1"/>
          </p:cNvSpPr>
          <p:nvPr>
            <p:ph type="title" hasCustomPrompt="1"/>
          </p:nvPr>
        </p:nvSpPr>
        <p:spPr/>
        <p:txBody>
          <a:bodyPr/>
          <a:lstStyle>
            <a:lvl1pPr>
              <a:defRPr>
                <a:solidFill>
                  <a:schemeClr val="tx1">
                    <a:lumMod val="75000"/>
                    <a:lumOff val="25000"/>
                  </a:schemeClr>
                </a:solidFill>
              </a:defRPr>
            </a:lvl1pPr>
          </a:lstStyle>
          <a:p>
            <a:r>
              <a:rPr lang="en-US" noProof="0"/>
              <a:t>Click to edit page title</a:t>
            </a:r>
          </a:p>
        </p:txBody>
      </p:sp>
      <p:sp>
        <p:nvSpPr>
          <p:cNvPr id="5" name="Subtitle 2">
            <a:extLst>
              <a:ext uri="{FF2B5EF4-FFF2-40B4-BE49-F238E27FC236}">
                <a16:creationId xmlns:a16="http://schemas.microsoft.com/office/drawing/2014/main" id="{10727B06-56A8-44A2-B6C2-9ED183D107F3}"/>
              </a:ext>
            </a:extLst>
          </p:cNvPr>
          <p:cNvSpPr>
            <a:spLocks noGrp="1"/>
          </p:cNvSpPr>
          <p:nvPr>
            <p:ph type="body" sz="quarter" idx="32" hasCustomPrompt="1"/>
          </p:nvPr>
        </p:nvSpPr>
        <p:spPr>
          <a:xfrm>
            <a:off x="431800" y="1008000"/>
            <a:ext cx="11339513"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6" name="Slide Number Placeholder 5">
            <a:extLst>
              <a:ext uri="{FF2B5EF4-FFF2-40B4-BE49-F238E27FC236}">
                <a16:creationId xmlns:a16="http://schemas.microsoft.com/office/drawing/2014/main" id="{7A47F3D0-41FC-4430-9F9E-1F78A18D65FE}"/>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7" name="Footer Placeholder 6">
            <a:extLst>
              <a:ext uri="{FF2B5EF4-FFF2-40B4-BE49-F238E27FC236}">
                <a16:creationId xmlns:a16="http://schemas.microsoft.com/office/drawing/2014/main" id="{2ED798F6-1F12-46CE-9AFD-CC66555A191D}"/>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1505855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hank You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D31C544-1372-4B34-8149-B6058B8CC577}"/>
              </a:ext>
            </a:extLst>
          </p:cNvPr>
          <p:cNvSpPr/>
          <p:nvPr userDrawn="1"/>
        </p:nvSpPr>
        <p:spPr>
          <a:xfrm>
            <a:off x="11793520" y="0"/>
            <a:ext cx="35276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Rectangle 13">
            <a:extLst>
              <a:ext uri="{FF2B5EF4-FFF2-40B4-BE49-F238E27FC236}">
                <a16:creationId xmlns:a16="http://schemas.microsoft.com/office/drawing/2014/main" id="{7B2598CA-3443-4098-80E7-1F16DC9A13CC}"/>
              </a:ext>
            </a:extLst>
          </p:cNvPr>
          <p:cNvSpPr/>
          <p:nvPr userDrawn="1"/>
        </p:nvSpPr>
        <p:spPr>
          <a:xfrm rot="5400000">
            <a:off x="8740140" y="3406142"/>
            <a:ext cx="6857999"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Picture Placeholder 11">
            <a:extLst>
              <a:ext uri="{FF2B5EF4-FFF2-40B4-BE49-F238E27FC236}">
                <a16:creationId xmlns:a16="http://schemas.microsoft.com/office/drawing/2014/main" id="{BE421EAA-68E8-4AED-BA2F-01A6AC66859D}"/>
              </a:ext>
            </a:extLst>
          </p:cNvPr>
          <p:cNvSpPr>
            <a:spLocks noGrp="1"/>
          </p:cNvSpPr>
          <p:nvPr>
            <p:ph type="pic" sz="quarter" idx="10" hasCustomPrompt="1"/>
          </p:nvPr>
        </p:nvSpPr>
        <p:spPr>
          <a:xfrm>
            <a:off x="1" y="0"/>
            <a:ext cx="10655455" cy="685800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1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1"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a:solidFill>
            <a:schemeClr val="bg1">
              <a:lumMod val="95000"/>
            </a:schemeClr>
          </a:solidFill>
        </p:spPr>
        <p:txBody>
          <a:bodyPr wrap="square" tIns="2160000" anchor="t">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7425293" y="2834640"/>
            <a:ext cx="4459766" cy="2720356"/>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Thank You</a:t>
            </a:r>
          </a:p>
        </p:txBody>
      </p:sp>
      <p:sp>
        <p:nvSpPr>
          <p:cNvPr id="7" name="Text Placeholder 5">
            <a:extLst>
              <a:ext uri="{FF2B5EF4-FFF2-40B4-BE49-F238E27FC236}">
                <a16:creationId xmlns:a16="http://schemas.microsoft.com/office/drawing/2014/main" id="{D907C852-B0E0-4C2E-88CE-B543605961EE}"/>
              </a:ext>
            </a:extLst>
          </p:cNvPr>
          <p:cNvSpPr>
            <a:spLocks noGrp="1"/>
          </p:cNvSpPr>
          <p:nvPr>
            <p:ph type="body" sz="quarter" idx="15" hasCustomPrompt="1"/>
          </p:nvPr>
        </p:nvSpPr>
        <p:spPr>
          <a:xfrm>
            <a:off x="8034849" y="3859066"/>
            <a:ext cx="3521514" cy="288000"/>
          </a:xfrm>
        </p:spPr>
        <p:txBody>
          <a:bodyPr/>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Full Name</a:t>
            </a:r>
          </a:p>
        </p:txBody>
      </p:sp>
      <p:sp>
        <p:nvSpPr>
          <p:cNvPr id="8" name="Text Placeholder 6">
            <a:extLst>
              <a:ext uri="{FF2B5EF4-FFF2-40B4-BE49-F238E27FC236}">
                <a16:creationId xmlns:a16="http://schemas.microsoft.com/office/drawing/2014/main" id="{D84C0BEF-F601-4B10-8AEE-4859FE996B34}"/>
              </a:ext>
            </a:extLst>
          </p:cNvPr>
          <p:cNvSpPr>
            <a:spLocks noGrp="1"/>
          </p:cNvSpPr>
          <p:nvPr>
            <p:ph type="body" sz="quarter" idx="16" hasCustomPrompt="1"/>
          </p:nvPr>
        </p:nvSpPr>
        <p:spPr>
          <a:xfrm>
            <a:off x="8034849" y="4220189"/>
            <a:ext cx="3521514" cy="288000"/>
          </a:xfrm>
        </p:spPr>
        <p:txBody>
          <a:bodyPr/>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Phone Number</a:t>
            </a:r>
          </a:p>
        </p:txBody>
      </p:sp>
      <p:sp>
        <p:nvSpPr>
          <p:cNvPr id="9" name="Text Placeholder 7">
            <a:extLst>
              <a:ext uri="{FF2B5EF4-FFF2-40B4-BE49-F238E27FC236}">
                <a16:creationId xmlns:a16="http://schemas.microsoft.com/office/drawing/2014/main" id="{83A6EF9B-EF2F-4949-9CC4-C16BF8DC85A0}"/>
              </a:ext>
            </a:extLst>
          </p:cNvPr>
          <p:cNvSpPr>
            <a:spLocks noGrp="1"/>
          </p:cNvSpPr>
          <p:nvPr>
            <p:ph type="body" sz="quarter" idx="17" hasCustomPrompt="1"/>
          </p:nvPr>
        </p:nvSpPr>
        <p:spPr>
          <a:xfrm>
            <a:off x="8034849" y="4581312"/>
            <a:ext cx="3521514" cy="288000"/>
          </a:xfrm>
        </p:spPr>
        <p:txBody>
          <a:bodyPr/>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Email or Social Media Handle</a:t>
            </a:r>
          </a:p>
        </p:txBody>
      </p:sp>
      <p:sp>
        <p:nvSpPr>
          <p:cNvPr id="10" name="Text Placeholder 8">
            <a:extLst>
              <a:ext uri="{FF2B5EF4-FFF2-40B4-BE49-F238E27FC236}">
                <a16:creationId xmlns:a16="http://schemas.microsoft.com/office/drawing/2014/main" id="{BE8CA170-9CA9-448E-B07A-E01AB84F7FD3}"/>
              </a:ext>
            </a:extLst>
          </p:cNvPr>
          <p:cNvSpPr>
            <a:spLocks noGrp="1"/>
          </p:cNvSpPr>
          <p:nvPr>
            <p:ph type="body" sz="quarter" idx="18" hasCustomPrompt="1"/>
          </p:nvPr>
        </p:nvSpPr>
        <p:spPr>
          <a:xfrm>
            <a:off x="8034849" y="4942435"/>
            <a:ext cx="3521514" cy="288000"/>
          </a:xfrm>
        </p:spPr>
        <p:txBody>
          <a:bodyPr/>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Company Website</a:t>
            </a:r>
          </a:p>
        </p:txBody>
      </p:sp>
    </p:spTree>
    <p:extLst>
      <p:ext uri="{BB962C8B-B14F-4D97-AF65-F5344CB8AC3E}">
        <p14:creationId xmlns:p14="http://schemas.microsoft.com/office/powerpoint/2010/main" val="1632891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9" name="Subtitle 2">
            <a:extLst>
              <a:ext uri="{FF2B5EF4-FFF2-40B4-BE49-F238E27FC236}">
                <a16:creationId xmlns:a16="http://schemas.microsoft.com/office/drawing/2014/main" id="{F94EB5D3-F8CB-4E76-8D7E-FF441818EECB}"/>
              </a:ext>
            </a:extLst>
          </p:cNvPr>
          <p:cNvSpPr>
            <a:spLocks noGrp="1"/>
          </p:cNvSpPr>
          <p:nvPr>
            <p:ph type="body" sz="quarter" idx="32" hasCustomPrompt="1"/>
          </p:nvPr>
        </p:nvSpPr>
        <p:spPr>
          <a:xfrm>
            <a:off x="431800" y="1008000"/>
            <a:ext cx="11339513"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512000"/>
            <a:ext cx="3600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6D4BCA97-F31B-451D-82F8-6E000DF2118A}"/>
              </a:ext>
            </a:extLst>
          </p:cNvPr>
          <p:cNvSpPr>
            <a:spLocks noGrp="1"/>
          </p:cNvSpPr>
          <p:nvPr>
            <p:ph type="ftr" sz="quarter" idx="14"/>
          </p:nvPr>
        </p:nvSpPr>
        <p:spPr/>
        <p:txBody>
          <a:bodyPr/>
          <a:lstStyle/>
          <a:p>
            <a:r>
              <a:rPr lang="en-US" noProof="0"/>
              <a:t>RECAM SOLUTIONS PRIVATE LIMITED</a:t>
            </a:r>
            <a:endParaRPr lang="en-US" noProof="0" dirty="0"/>
          </a:p>
        </p:txBody>
      </p:sp>
      <p:sp>
        <p:nvSpPr>
          <p:cNvPr id="6" name="Slide Number Placeholder 5">
            <a:extLst>
              <a:ext uri="{FF2B5EF4-FFF2-40B4-BE49-F238E27FC236}">
                <a16:creationId xmlns:a16="http://schemas.microsoft.com/office/drawing/2014/main" id="{0817AAC4-A657-4D75-A527-0307AFF2B17B}"/>
              </a:ext>
            </a:extLst>
          </p:cNvPr>
          <p:cNvSpPr>
            <a:spLocks noGrp="1"/>
          </p:cNvSpPr>
          <p:nvPr>
            <p:ph type="sldNum" sz="quarter" idx="15"/>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10" name="Content Placeholder 2">
            <a:extLst>
              <a:ext uri="{FF2B5EF4-FFF2-40B4-BE49-F238E27FC236}">
                <a16:creationId xmlns:a16="http://schemas.microsoft.com/office/drawing/2014/main" id="{AFA90A43-BEC4-4B20-96E2-797B03FB82F2}"/>
              </a:ext>
            </a:extLst>
          </p:cNvPr>
          <p:cNvSpPr>
            <a:spLocks noGrp="1"/>
          </p:cNvSpPr>
          <p:nvPr>
            <p:ph idx="33"/>
          </p:nvPr>
        </p:nvSpPr>
        <p:spPr>
          <a:xfrm>
            <a:off x="4302000" y="1512000"/>
            <a:ext cx="3600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Content Placeholder 2">
            <a:extLst>
              <a:ext uri="{FF2B5EF4-FFF2-40B4-BE49-F238E27FC236}">
                <a16:creationId xmlns:a16="http://schemas.microsoft.com/office/drawing/2014/main" id="{8A2C2023-6C37-4611-ACAF-5F2060202836}"/>
              </a:ext>
            </a:extLst>
          </p:cNvPr>
          <p:cNvSpPr>
            <a:spLocks noGrp="1"/>
          </p:cNvSpPr>
          <p:nvPr>
            <p:ph idx="34"/>
          </p:nvPr>
        </p:nvSpPr>
        <p:spPr>
          <a:xfrm>
            <a:off x="8172000" y="1512000"/>
            <a:ext cx="3600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654388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10" name="Subtitle 2">
            <a:extLst>
              <a:ext uri="{FF2B5EF4-FFF2-40B4-BE49-F238E27FC236}">
                <a16:creationId xmlns:a16="http://schemas.microsoft.com/office/drawing/2014/main" id="{9D7ACCB5-9A86-4F46-89E2-B79F48C9EC1D}"/>
              </a:ext>
            </a:extLst>
          </p:cNvPr>
          <p:cNvSpPr>
            <a:spLocks noGrp="1"/>
          </p:cNvSpPr>
          <p:nvPr>
            <p:ph type="body" sz="quarter" idx="32" hasCustomPrompt="1"/>
          </p:nvPr>
        </p:nvSpPr>
        <p:spPr>
          <a:xfrm>
            <a:off x="431800" y="1008000"/>
            <a:ext cx="11339513"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512000"/>
            <a:ext cx="2160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p:nvPr>
        </p:nvSpPr>
        <p:spPr>
          <a:xfrm>
            <a:off x="2726412" y="1512000"/>
            <a:ext cx="2160588"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5">
            <a:extLst>
              <a:ext uri="{FF2B5EF4-FFF2-40B4-BE49-F238E27FC236}">
                <a16:creationId xmlns:a16="http://schemas.microsoft.com/office/drawing/2014/main" id="{6A983D98-E0AB-429A-9EC2-B50D4216D691}"/>
              </a:ext>
            </a:extLst>
          </p:cNvPr>
          <p:cNvSpPr>
            <a:spLocks noGrp="1"/>
          </p:cNvSpPr>
          <p:nvPr>
            <p:ph type="body" sz="quarter" idx="13"/>
          </p:nvPr>
        </p:nvSpPr>
        <p:spPr>
          <a:xfrm>
            <a:off x="5021412" y="1512000"/>
            <a:ext cx="2160588"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Text Placeholder 6">
            <a:extLst>
              <a:ext uri="{FF2B5EF4-FFF2-40B4-BE49-F238E27FC236}">
                <a16:creationId xmlns:a16="http://schemas.microsoft.com/office/drawing/2014/main" id="{755213BF-EF6D-45DC-A01B-DE6C2F23A6D2}"/>
              </a:ext>
            </a:extLst>
          </p:cNvPr>
          <p:cNvSpPr>
            <a:spLocks noGrp="1"/>
          </p:cNvSpPr>
          <p:nvPr>
            <p:ph type="body" sz="quarter" idx="14"/>
          </p:nvPr>
        </p:nvSpPr>
        <p:spPr>
          <a:xfrm>
            <a:off x="7316412" y="1507535"/>
            <a:ext cx="2160588"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ext Placeholder 7">
            <a:extLst>
              <a:ext uri="{FF2B5EF4-FFF2-40B4-BE49-F238E27FC236}">
                <a16:creationId xmlns:a16="http://schemas.microsoft.com/office/drawing/2014/main" id="{77D6BBBA-F4A3-45D4-91BC-A405FFDC7C3D}"/>
              </a:ext>
            </a:extLst>
          </p:cNvPr>
          <p:cNvSpPr>
            <a:spLocks noGrp="1"/>
          </p:cNvSpPr>
          <p:nvPr>
            <p:ph type="body" sz="quarter" idx="15"/>
          </p:nvPr>
        </p:nvSpPr>
        <p:spPr>
          <a:xfrm>
            <a:off x="9611412" y="1507535"/>
            <a:ext cx="2160588" cy="468371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2D09234E-176D-4BBF-9391-7B6F018C51AB}"/>
              </a:ext>
            </a:extLst>
          </p:cNvPr>
          <p:cNvSpPr>
            <a:spLocks noGrp="1"/>
          </p:cNvSpPr>
          <p:nvPr>
            <p:ph type="ftr" sz="quarter" idx="16"/>
          </p:nvPr>
        </p:nvSpPr>
        <p:spPr/>
        <p:txBody>
          <a:bodyPr/>
          <a:lstStyle/>
          <a:p>
            <a:r>
              <a:rPr lang="en-US" noProof="0"/>
              <a:t>RECAM SOLUTIONS PRIVATE LIMITED</a:t>
            </a:r>
            <a:endParaRPr lang="en-US" noProof="0" dirty="0"/>
          </a:p>
        </p:txBody>
      </p:sp>
      <p:sp>
        <p:nvSpPr>
          <p:cNvPr id="6" name="Slide Number Placeholder 5">
            <a:extLst>
              <a:ext uri="{FF2B5EF4-FFF2-40B4-BE49-F238E27FC236}">
                <a16:creationId xmlns:a16="http://schemas.microsoft.com/office/drawing/2014/main" id="{009ABD5E-B8F1-4246-B167-09138760AD7D}"/>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974837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206C51E8-C5C0-4672-B456-F44C69B074DB}"/>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6" name="Freeform 5">
            <a:extLst>
              <a:ext uri="{FF2B5EF4-FFF2-40B4-BE49-F238E27FC236}">
                <a16:creationId xmlns:a16="http://schemas.microsoft.com/office/drawing/2014/main" id="{9DE9AE8C-7574-4D45-B521-6B18054DA7C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7" name="Freeform 5">
            <a:extLst>
              <a:ext uri="{FF2B5EF4-FFF2-40B4-BE49-F238E27FC236}">
                <a16:creationId xmlns:a16="http://schemas.microsoft.com/office/drawing/2014/main" id="{EF240172-5930-4717-A0CD-A151075277D6}"/>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7B4A83CE-8643-4697-94A9-C9F587F46E23}"/>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9" name="Freeform 5">
            <a:extLst>
              <a:ext uri="{FF2B5EF4-FFF2-40B4-BE49-F238E27FC236}">
                <a16:creationId xmlns:a16="http://schemas.microsoft.com/office/drawing/2014/main" id="{B0A765A5-BBCE-405E-A4B3-80A660118E84}"/>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948293" y="3271757"/>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1130300" y="5250494"/>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Tree>
    <p:extLst>
      <p:ext uri="{BB962C8B-B14F-4D97-AF65-F5344CB8AC3E}">
        <p14:creationId xmlns:p14="http://schemas.microsoft.com/office/powerpoint/2010/main" val="2083656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Freeform 5">
            <a:extLst>
              <a:ext uri="{FF2B5EF4-FFF2-40B4-BE49-F238E27FC236}">
                <a16:creationId xmlns:a16="http://schemas.microsoft.com/office/drawing/2014/main" id="{12B8F0DB-CC25-4CE9-A68E-CAA2FD986AF3}"/>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8A058973-2DC9-4087-9D57-F1D779F56CC2}"/>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9" name="Freeform 5">
            <a:extLst>
              <a:ext uri="{FF2B5EF4-FFF2-40B4-BE49-F238E27FC236}">
                <a16:creationId xmlns:a16="http://schemas.microsoft.com/office/drawing/2014/main" id="{B641062D-3CD4-49D1-A621-331E29333406}"/>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0" name="Freeform 5">
            <a:extLst>
              <a:ext uri="{FF2B5EF4-FFF2-40B4-BE49-F238E27FC236}">
                <a16:creationId xmlns:a16="http://schemas.microsoft.com/office/drawing/2014/main" id="{9F2C1E7C-A088-4772-84B3-15309BEADF7D}"/>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CA52278A-6924-4F97-A196-AE30D3DACB7A}"/>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3866117" y="1816509"/>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divider slide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4048124" y="3795246"/>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Footer Placeholder 3">
            <a:extLst>
              <a:ext uri="{FF2B5EF4-FFF2-40B4-BE49-F238E27FC236}">
                <a16:creationId xmlns:a16="http://schemas.microsoft.com/office/drawing/2014/main" id="{734B1E83-6080-4D35-A216-8E5C399023B2}"/>
              </a:ext>
            </a:extLst>
          </p:cNvPr>
          <p:cNvSpPr>
            <a:spLocks noGrp="1"/>
          </p:cNvSpPr>
          <p:nvPr>
            <p:ph type="ftr" sz="quarter" idx="11"/>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0DE95353-8EE1-49C9-ADAC-E76BD49D222D}"/>
              </a:ext>
            </a:extLst>
          </p:cNvPr>
          <p:cNvSpPr>
            <a:spLocks noGrp="1"/>
          </p:cNvSpPr>
          <p:nvPr>
            <p:ph type="sldNum" sz="quarter" idx="12"/>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603129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8663BD7B-5136-47ED-BE0A-C6C2F5622BDC}"/>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9" name="Freeform 5">
            <a:extLst>
              <a:ext uri="{FF2B5EF4-FFF2-40B4-BE49-F238E27FC236}">
                <a16:creationId xmlns:a16="http://schemas.microsoft.com/office/drawing/2014/main" id="{6ABA22C7-C35B-4EC0-B7CE-54F9EEFCB71D}"/>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0" name="Freeform 5">
            <a:extLst>
              <a:ext uri="{FF2B5EF4-FFF2-40B4-BE49-F238E27FC236}">
                <a16:creationId xmlns:a16="http://schemas.microsoft.com/office/drawing/2014/main" id="{6DAE4BC9-9CFF-4522-8216-651498F7A167}"/>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8E822AA0-FB3E-4051-AA1F-F51204BA02A9}"/>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3445288A-D169-4374-BCFD-917DD04B2B1E}"/>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p:txBody>
          <a:bodyPr/>
          <a:lstStyle>
            <a:lvl1pPr>
              <a:defRPr>
                <a:solidFill>
                  <a:schemeClr val="tx1">
                    <a:lumMod val="75000"/>
                    <a:lumOff val="25000"/>
                  </a:schemeClr>
                </a:solidFill>
              </a:defRPr>
            </a:lvl1pPr>
          </a:lstStyle>
          <a:p>
            <a:r>
              <a:rPr lang="en-US" noProof="0"/>
              <a:t>Click to edit page 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E8FE0EB3-0FF4-4285-B9D3-90A5751B7BBF}"/>
              </a:ext>
            </a:extLst>
          </p:cNvPr>
          <p:cNvSpPr>
            <a:spLocks noGrp="1"/>
          </p:cNvSpPr>
          <p:nvPr>
            <p:ph type="ftr" sz="quarter" idx="12"/>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C8DE0AAD-6FBD-416B-A91A-21F2B737919E}"/>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7345016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B4B833F7-7F09-42C1-81DA-97CA9530D528}"/>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F4AA9899-9E92-41B5-AFEF-5F6EAB9782D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8950958A-6460-4594-BEAB-C7444EC6129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A7E15F2A-61A0-4C11-8E47-4DF7051E91D1}"/>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B5FF0CC8-80F5-42C4-80EF-E32459238B71}"/>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F64CFC6C-1D8B-46C9-B0F7-A8BD88D8AB46}"/>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9" name="Content Placeholder 3">
            <a:extLst>
              <a:ext uri="{FF2B5EF4-FFF2-40B4-BE49-F238E27FC236}">
                <a16:creationId xmlns:a16="http://schemas.microsoft.com/office/drawing/2014/main" id="{2CD5709C-84DE-45F3-AE9B-8B6FD7134AB5}"/>
              </a:ext>
            </a:extLst>
          </p:cNvPr>
          <p:cNvSpPr>
            <a:spLocks noGrp="1"/>
          </p:cNvSpPr>
          <p:nvPr>
            <p:ph sz="half" idx="2"/>
          </p:nvPr>
        </p:nvSpPr>
        <p:spPr>
          <a:xfrm>
            <a:off x="6299886" y="1511250"/>
            <a:ext cx="5460114" cy="4665713"/>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Content Placeholder 2">
            <a:extLst>
              <a:ext uri="{FF2B5EF4-FFF2-40B4-BE49-F238E27FC236}">
                <a16:creationId xmlns:a16="http://schemas.microsoft.com/office/drawing/2014/main" id="{36BB18B1-3B7F-4B18-A1C5-BB7DA443C63F}"/>
              </a:ext>
            </a:extLst>
          </p:cNvPr>
          <p:cNvSpPr>
            <a:spLocks noGrp="1"/>
          </p:cNvSpPr>
          <p:nvPr>
            <p:ph sz="half" idx="1"/>
          </p:nvPr>
        </p:nvSpPr>
        <p:spPr>
          <a:xfrm>
            <a:off x="456816" y="1511250"/>
            <a:ext cx="5460114" cy="4665713"/>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891552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B4B833F7-7F09-42C1-81DA-97CA9530D528}"/>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F4AA9899-9E92-41B5-AFEF-5F6EAB9782D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8950958A-6460-4594-BEAB-C7444EC6129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A7E15F2A-61A0-4C11-8E47-4DF7051E91D1}"/>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B5FF0CC8-80F5-42C4-80EF-E32459238B71}"/>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F64CFC6C-1D8B-46C9-B0F7-A8BD88D8AB46}"/>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15" name="Text Placeholder 2">
            <a:extLst>
              <a:ext uri="{FF2B5EF4-FFF2-40B4-BE49-F238E27FC236}">
                <a16:creationId xmlns:a16="http://schemas.microsoft.com/office/drawing/2014/main" id="{3419BDFB-8FC0-4B89-A29A-8EAC95E9AB99}"/>
              </a:ext>
            </a:extLst>
          </p:cNvPr>
          <p:cNvSpPr>
            <a:spLocks noGrp="1"/>
          </p:cNvSpPr>
          <p:nvPr>
            <p:ph type="body" idx="1"/>
          </p:nvPr>
        </p:nvSpPr>
        <p:spPr>
          <a:xfrm>
            <a:off x="431800" y="1511250"/>
            <a:ext cx="54849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8" name="Text Placeholder 4">
            <a:extLst>
              <a:ext uri="{FF2B5EF4-FFF2-40B4-BE49-F238E27FC236}">
                <a16:creationId xmlns:a16="http://schemas.microsoft.com/office/drawing/2014/main" id="{8E6C2CC0-9AB0-46E9-977A-EF923DCE7FAF}"/>
              </a:ext>
            </a:extLst>
          </p:cNvPr>
          <p:cNvSpPr>
            <a:spLocks noGrp="1"/>
          </p:cNvSpPr>
          <p:nvPr>
            <p:ph type="body" sz="quarter" idx="3"/>
          </p:nvPr>
        </p:nvSpPr>
        <p:spPr>
          <a:xfrm>
            <a:off x="6339334" y="1518287"/>
            <a:ext cx="542066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9" name="Content Placeholder 5">
            <a:extLst>
              <a:ext uri="{FF2B5EF4-FFF2-40B4-BE49-F238E27FC236}">
                <a16:creationId xmlns:a16="http://schemas.microsoft.com/office/drawing/2014/main" id="{28DF954C-A51E-4242-B83E-A826008F5C67}"/>
              </a:ext>
            </a:extLst>
          </p:cNvPr>
          <p:cNvSpPr>
            <a:spLocks noGrp="1"/>
          </p:cNvSpPr>
          <p:nvPr>
            <p:ph sz="quarter" idx="4"/>
          </p:nvPr>
        </p:nvSpPr>
        <p:spPr>
          <a:xfrm>
            <a:off x="6339334" y="2486989"/>
            <a:ext cx="5432666" cy="370267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Content Placeholder 3">
            <a:extLst>
              <a:ext uri="{FF2B5EF4-FFF2-40B4-BE49-F238E27FC236}">
                <a16:creationId xmlns:a16="http://schemas.microsoft.com/office/drawing/2014/main" id="{600E416E-6162-484A-BA4D-640FA83078A9}"/>
              </a:ext>
            </a:extLst>
          </p:cNvPr>
          <p:cNvSpPr>
            <a:spLocks noGrp="1"/>
          </p:cNvSpPr>
          <p:nvPr>
            <p:ph sz="half" idx="2"/>
          </p:nvPr>
        </p:nvSpPr>
        <p:spPr>
          <a:xfrm>
            <a:off x="431800" y="2486989"/>
            <a:ext cx="5491215" cy="370267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6416020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B4B833F7-7F09-42C1-81DA-97CA9530D528}"/>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F4AA9899-9E92-41B5-AFEF-5F6EAB9782D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8950958A-6460-4594-BEAB-C7444EC6129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A7E15F2A-61A0-4C11-8E47-4DF7051E91D1}"/>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B5FF0CC8-80F5-42C4-80EF-E32459238B71}"/>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1999"/>
            <a:ext cx="3932237" cy="1600199"/>
          </a:xfrm>
        </p:spPr>
        <p:txBody>
          <a:bodyPr vert="horz" lIns="0" tIns="0" rIns="0" bIns="0" rtlCol="0" anchor="b">
            <a:noAutofit/>
          </a:bodyPr>
          <a:lstStyle>
            <a:lvl1pPr>
              <a:defRPr lang="en-ZA" dirty="0"/>
            </a:lvl1pPr>
          </a:lstStyle>
          <a:p>
            <a:pPr marL="0" lvl="0"/>
            <a:r>
              <a:rPr lang="en-US" noProof="0"/>
              <a:t>Click to edit page title</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F64CFC6C-1D8B-46C9-B0F7-A8BD88D8AB46}"/>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20" name="Text Placeholder 3">
            <a:extLst>
              <a:ext uri="{FF2B5EF4-FFF2-40B4-BE49-F238E27FC236}">
                <a16:creationId xmlns:a16="http://schemas.microsoft.com/office/drawing/2014/main" id="{C49FB4A2-B750-422F-96D2-A7C264295779}"/>
              </a:ext>
            </a:extLst>
          </p:cNvPr>
          <p:cNvSpPr>
            <a:spLocks noGrp="1"/>
          </p:cNvSpPr>
          <p:nvPr>
            <p:ph type="body" sz="half" idx="2"/>
          </p:nvPr>
        </p:nvSpPr>
        <p:spPr>
          <a:xfrm>
            <a:off x="434062" y="21343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21" name="Content Placeholder 2">
            <a:extLst>
              <a:ext uri="{FF2B5EF4-FFF2-40B4-BE49-F238E27FC236}">
                <a16:creationId xmlns:a16="http://schemas.microsoft.com/office/drawing/2014/main" id="{A8B59DDF-F2BC-491E-92E0-9D2C1398ECE5}"/>
              </a:ext>
            </a:extLst>
          </p:cNvPr>
          <p:cNvSpPr>
            <a:spLocks noGrp="1"/>
          </p:cNvSpPr>
          <p:nvPr>
            <p:ph idx="1"/>
          </p:nvPr>
        </p:nvSpPr>
        <p:spPr>
          <a:xfrm>
            <a:off x="5183188" y="431999"/>
            <a:ext cx="6544468" cy="5513889"/>
          </a:xfr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0112294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B4B833F7-7F09-42C1-81DA-97CA9530D528}"/>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F4AA9899-9E92-41B5-AFEF-5F6EAB9782D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8950958A-6460-4594-BEAB-C7444EC6129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A7E15F2A-61A0-4C11-8E47-4DF7051E91D1}"/>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B5FF0CC8-80F5-42C4-80EF-E32459238B71}"/>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1999"/>
            <a:ext cx="3932237" cy="1600199"/>
          </a:xfrm>
        </p:spPr>
        <p:txBody>
          <a:bodyPr vert="horz" lIns="0" tIns="0" rIns="0" bIns="0" rtlCol="0" anchor="b">
            <a:noAutofit/>
          </a:bodyPr>
          <a:lstStyle>
            <a:lvl1pPr>
              <a:defRPr lang="en-ZA" dirty="0"/>
            </a:lvl1pPr>
          </a:lstStyle>
          <a:p>
            <a:pPr marL="0" lvl="0"/>
            <a:r>
              <a:rPr lang="en-US" noProof="0"/>
              <a:t>Click to edit page title</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F64CFC6C-1D8B-46C9-B0F7-A8BD88D8AB46}"/>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20" name="Text Placeholder 3">
            <a:extLst>
              <a:ext uri="{FF2B5EF4-FFF2-40B4-BE49-F238E27FC236}">
                <a16:creationId xmlns:a16="http://schemas.microsoft.com/office/drawing/2014/main" id="{C49FB4A2-B750-422F-96D2-A7C264295779}"/>
              </a:ext>
            </a:extLst>
          </p:cNvPr>
          <p:cNvSpPr>
            <a:spLocks noGrp="1"/>
          </p:cNvSpPr>
          <p:nvPr>
            <p:ph type="body" sz="half" idx="2"/>
          </p:nvPr>
        </p:nvSpPr>
        <p:spPr>
          <a:xfrm>
            <a:off x="434062" y="21343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6" name="Picture Placeholder 2">
            <a:extLst>
              <a:ext uri="{FF2B5EF4-FFF2-40B4-BE49-F238E27FC236}">
                <a16:creationId xmlns:a16="http://schemas.microsoft.com/office/drawing/2014/main" id="{0110E46C-B434-49FA-AA0E-D64E5786D280}"/>
              </a:ext>
            </a:extLst>
          </p:cNvPr>
          <p:cNvSpPr>
            <a:spLocks noGrp="1"/>
          </p:cNvSpPr>
          <p:nvPr>
            <p:ph type="pic" idx="1"/>
          </p:nvPr>
        </p:nvSpPr>
        <p:spPr>
          <a:xfrm>
            <a:off x="5183188" y="431999"/>
            <a:ext cx="6544468" cy="5513889"/>
          </a:xfrm>
          <a:prstGeom prst="roundRect">
            <a:avLst>
              <a:gd name="adj" fmla="val 5554"/>
            </a:avLst>
          </a:prstGeom>
        </p:spPr>
        <p:txBody>
          <a:bodyPr vert="horz" wrap="square" lIns="0" tIns="0" rIns="0" bIns="0" rtlCol="0" anchor="ctr">
            <a:noAutofit/>
          </a:bodyPr>
          <a:lstStyle>
            <a:lvl1pPr>
              <a:defRPr lang="en-US" sz="1200" i="1" dirty="0">
                <a:latin typeface="Times New Roman" panose="02020603050405020304" pitchFamily="18" charset="0"/>
                <a:cs typeface="Times New Roman" panose="02020603050405020304" pitchFamily="18" charset="0"/>
              </a:defRPr>
            </a:lvl1pPr>
          </a:lstStyle>
          <a:p>
            <a:pPr marL="0" lvl="0" indent="0" algn="ctr">
              <a:buNone/>
            </a:pPr>
            <a:r>
              <a:rPr lang="en-US" noProof="0"/>
              <a:t>Click icon to add picture</a:t>
            </a:r>
            <a:endParaRPr lang="en-US" noProof="0" dirty="0"/>
          </a:p>
        </p:txBody>
      </p:sp>
    </p:spTree>
    <p:extLst>
      <p:ext uri="{BB962C8B-B14F-4D97-AF65-F5344CB8AC3E}">
        <p14:creationId xmlns:p14="http://schemas.microsoft.com/office/powerpoint/2010/main" val="66184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9A70B137-2503-4803-9F56-620A586FA494}"/>
              </a:ext>
            </a:extLst>
          </p:cNvPr>
          <p:cNvSpPr>
            <a:spLocks noGrp="1"/>
          </p:cNvSpPr>
          <p:nvPr>
            <p:ph type="pic" sz="quarter" idx="10" hasCustomPrompt="1"/>
          </p:nvPr>
        </p:nvSpPr>
        <p:spPr>
          <a:xfrm>
            <a:off x="1" y="0"/>
            <a:ext cx="10655455" cy="685800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1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1"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a:solidFill>
            <a:schemeClr val="bg1">
              <a:lumMod val="95000"/>
            </a:schemeClr>
          </a:solidFill>
        </p:spPr>
        <p:txBody>
          <a:bodyPr wrap="square" tIns="2160000" anchor="t">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948293" y="3271757"/>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1130300" y="5250494"/>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Tree>
    <p:extLst>
      <p:ext uri="{BB962C8B-B14F-4D97-AF65-F5344CB8AC3E}">
        <p14:creationId xmlns:p14="http://schemas.microsoft.com/office/powerpoint/2010/main" val="13340384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B0FE1C0F-474B-4310-A4A5-1EB4321DE50B}"/>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5" name="Freeform 5">
            <a:extLst>
              <a:ext uri="{FF2B5EF4-FFF2-40B4-BE49-F238E27FC236}">
                <a16:creationId xmlns:a16="http://schemas.microsoft.com/office/drawing/2014/main" id="{673FA99E-5E31-474E-8818-615B453CD89C}"/>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6" name="Freeform 5">
            <a:extLst>
              <a:ext uri="{FF2B5EF4-FFF2-40B4-BE49-F238E27FC236}">
                <a16:creationId xmlns:a16="http://schemas.microsoft.com/office/drawing/2014/main" id="{BA0EE7FC-884E-43B5-B6D6-9156FBE9AB5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7" name="Freeform 5">
            <a:extLst>
              <a:ext uri="{FF2B5EF4-FFF2-40B4-BE49-F238E27FC236}">
                <a16:creationId xmlns:a16="http://schemas.microsoft.com/office/drawing/2014/main" id="{858C6DC6-901F-4F3E-97A4-1B55324C068B}"/>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1041B359-9F78-4782-9C50-0B1DED37AD2C}"/>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Footer Placeholder 1">
            <a:extLst>
              <a:ext uri="{FF2B5EF4-FFF2-40B4-BE49-F238E27FC236}">
                <a16:creationId xmlns:a16="http://schemas.microsoft.com/office/drawing/2014/main" id="{16D0504D-4610-4E9E-A2DB-8B701F044BBC}"/>
              </a:ext>
            </a:extLst>
          </p:cNvPr>
          <p:cNvSpPr>
            <a:spLocks noGrp="1"/>
          </p:cNvSpPr>
          <p:nvPr>
            <p:ph type="ftr" sz="quarter" idx="12"/>
          </p:nvPr>
        </p:nvSpPr>
        <p:spPr/>
        <p:txBody>
          <a:bodyPr/>
          <a:lstStyle/>
          <a:p>
            <a:r>
              <a:rPr lang="en-US" noProof="0"/>
              <a:t>RECAM SOLUTIONS PRIVATE LIMITED</a:t>
            </a:r>
            <a:endParaRPr lang="en-US" noProof="0" dirty="0"/>
          </a:p>
        </p:txBody>
      </p:sp>
      <p:sp>
        <p:nvSpPr>
          <p:cNvPr id="3" name="Slide Number Placeholder 2">
            <a:extLst>
              <a:ext uri="{FF2B5EF4-FFF2-40B4-BE49-F238E27FC236}">
                <a16:creationId xmlns:a16="http://schemas.microsoft.com/office/drawing/2014/main" id="{A95CDFA7-DEA3-4BBE-8D70-0AF654A1E6FF}"/>
              </a:ext>
            </a:extLst>
          </p:cNvPr>
          <p:cNvSpPr>
            <a:spLocks noGrp="1"/>
          </p:cNvSpPr>
          <p:nvPr>
            <p:ph type="sldNum" sz="quarter" idx="1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9" name="Title 8">
            <a:extLst>
              <a:ext uri="{FF2B5EF4-FFF2-40B4-BE49-F238E27FC236}">
                <a16:creationId xmlns:a16="http://schemas.microsoft.com/office/drawing/2014/main" id="{790C5B8B-2AF3-42F3-B4F8-A806BB98ACA8}"/>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3959134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B0FE1C0F-474B-4310-A4A5-1EB4321DE50B}"/>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5" name="Freeform 5">
            <a:extLst>
              <a:ext uri="{FF2B5EF4-FFF2-40B4-BE49-F238E27FC236}">
                <a16:creationId xmlns:a16="http://schemas.microsoft.com/office/drawing/2014/main" id="{673FA99E-5E31-474E-8818-615B453CD89C}"/>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6" name="Freeform 5">
            <a:extLst>
              <a:ext uri="{FF2B5EF4-FFF2-40B4-BE49-F238E27FC236}">
                <a16:creationId xmlns:a16="http://schemas.microsoft.com/office/drawing/2014/main" id="{BA0EE7FC-884E-43B5-B6D6-9156FBE9AB5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7" name="Freeform 5">
            <a:extLst>
              <a:ext uri="{FF2B5EF4-FFF2-40B4-BE49-F238E27FC236}">
                <a16:creationId xmlns:a16="http://schemas.microsoft.com/office/drawing/2014/main" id="{858C6DC6-901F-4F3E-97A4-1B55324C068B}"/>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1041B359-9F78-4782-9C50-0B1DED37AD2C}"/>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Footer Placeholder 1">
            <a:extLst>
              <a:ext uri="{FF2B5EF4-FFF2-40B4-BE49-F238E27FC236}">
                <a16:creationId xmlns:a16="http://schemas.microsoft.com/office/drawing/2014/main" id="{16D0504D-4610-4E9E-A2DB-8B701F044BBC}"/>
              </a:ext>
            </a:extLst>
          </p:cNvPr>
          <p:cNvSpPr>
            <a:spLocks noGrp="1"/>
          </p:cNvSpPr>
          <p:nvPr>
            <p:ph type="ftr" sz="quarter" idx="12"/>
          </p:nvPr>
        </p:nvSpPr>
        <p:spPr/>
        <p:txBody>
          <a:bodyPr/>
          <a:lstStyle/>
          <a:p>
            <a:r>
              <a:rPr lang="en-US" noProof="0"/>
              <a:t>RECAM SOLUTIONS PRIVATE LIMITED</a:t>
            </a:r>
            <a:endParaRPr lang="en-US" noProof="0" dirty="0"/>
          </a:p>
        </p:txBody>
      </p:sp>
      <p:sp>
        <p:nvSpPr>
          <p:cNvPr id="3" name="Slide Number Placeholder 2">
            <a:extLst>
              <a:ext uri="{FF2B5EF4-FFF2-40B4-BE49-F238E27FC236}">
                <a16:creationId xmlns:a16="http://schemas.microsoft.com/office/drawing/2014/main" id="{A95CDFA7-DEA3-4BBE-8D70-0AF654A1E6FF}"/>
              </a:ext>
            </a:extLst>
          </p:cNvPr>
          <p:cNvSpPr>
            <a:spLocks noGrp="1"/>
          </p:cNvSpPr>
          <p:nvPr>
            <p:ph type="sldNum" sz="quarter" idx="1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9" name="Title 8">
            <a:extLst>
              <a:ext uri="{FF2B5EF4-FFF2-40B4-BE49-F238E27FC236}">
                <a16:creationId xmlns:a16="http://schemas.microsoft.com/office/drawing/2014/main" id="{790C5B8B-2AF3-42F3-B4F8-A806BB98ACA8}"/>
              </a:ext>
            </a:extLst>
          </p:cNvPr>
          <p:cNvSpPr>
            <a:spLocks noGrp="1"/>
          </p:cNvSpPr>
          <p:nvPr>
            <p:ph type="title"/>
          </p:nvPr>
        </p:nvSpPr>
        <p:spPr/>
        <p:txBody>
          <a:bodyPr/>
          <a:lstStyle/>
          <a:p>
            <a:r>
              <a:rPr lang="en-US" noProof="0"/>
              <a:t>Click to edit Master title style</a:t>
            </a:r>
          </a:p>
        </p:txBody>
      </p:sp>
      <p:sp>
        <p:nvSpPr>
          <p:cNvPr id="11" name="Text Placeholder 10">
            <a:extLst>
              <a:ext uri="{FF2B5EF4-FFF2-40B4-BE49-F238E27FC236}">
                <a16:creationId xmlns:a16="http://schemas.microsoft.com/office/drawing/2014/main" id="{1B3B1662-8902-44D0-A545-5008B483D16F}"/>
              </a:ext>
            </a:extLst>
          </p:cNvPr>
          <p:cNvSpPr>
            <a:spLocks noGrp="1"/>
          </p:cNvSpPr>
          <p:nvPr>
            <p:ph type="body" sz="quarter" idx="14"/>
          </p:nvPr>
        </p:nvSpPr>
        <p:spPr>
          <a:xfrm>
            <a:off x="1578017" y="2169005"/>
            <a:ext cx="9035966" cy="2519990"/>
          </a:xfrm>
        </p:spPr>
        <p:txBody>
          <a:bodyPr anchor="ctr"/>
          <a:lstStyle>
            <a:lvl1pPr marL="0" indent="0" algn="ctr">
              <a:buNone/>
              <a:defRPr sz="6000"/>
            </a:lvl1pPr>
            <a:lvl2pPr marL="266700" indent="0">
              <a:buNone/>
              <a:defRPr/>
            </a:lvl2pPr>
          </a:lstStyle>
          <a:p>
            <a:pPr lvl="0"/>
            <a:r>
              <a:rPr lang="en-US" noProof="0"/>
              <a:t>Edit Master text styles</a:t>
            </a:r>
          </a:p>
        </p:txBody>
      </p:sp>
    </p:spTree>
    <p:extLst>
      <p:ext uri="{BB962C8B-B14F-4D97-AF65-F5344CB8AC3E}">
        <p14:creationId xmlns:p14="http://schemas.microsoft.com/office/powerpoint/2010/main" val="32887573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B0FE1C0F-474B-4310-A4A5-1EB4321DE50B}"/>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5" name="Freeform 5">
            <a:extLst>
              <a:ext uri="{FF2B5EF4-FFF2-40B4-BE49-F238E27FC236}">
                <a16:creationId xmlns:a16="http://schemas.microsoft.com/office/drawing/2014/main" id="{673FA99E-5E31-474E-8818-615B453CD89C}"/>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6" name="Freeform 5">
            <a:extLst>
              <a:ext uri="{FF2B5EF4-FFF2-40B4-BE49-F238E27FC236}">
                <a16:creationId xmlns:a16="http://schemas.microsoft.com/office/drawing/2014/main" id="{BA0EE7FC-884E-43B5-B6D6-9156FBE9AB5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7" name="Freeform 5">
            <a:extLst>
              <a:ext uri="{FF2B5EF4-FFF2-40B4-BE49-F238E27FC236}">
                <a16:creationId xmlns:a16="http://schemas.microsoft.com/office/drawing/2014/main" id="{858C6DC6-901F-4F3E-97A4-1B55324C068B}"/>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1041B359-9F78-4782-9C50-0B1DED37AD2C}"/>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Footer Placeholder 1">
            <a:extLst>
              <a:ext uri="{FF2B5EF4-FFF2-40B4-BE49-F238E27FC236}">
                <a16:creationId xmlns:a16="http://schemas.microsoft.com/office/drawing/2014/main" id="{16D0504D-4610-4E9E-A2DB-8B701F044BBC}"/>
              </a:ext>
            </a:extLst>
          </p:cNvPr>
          <p:cNvSpPr>
            <a:spLocks noGrp="1"/>
          </p:cNvSpPr>
          <p:nvPr>
            <p:ph type="ftr" sz="quarter" idx="12"/>
          </p:nvPr>
        </p:nvSpPr>
        <p:spPr/>
        <p:txBody>
          <a:bodyPr/>
          <a:lstStyle/>
          <a:p>
            <a:r>
              <a:rPr lang="en-US" noProof="0"/>
              <a:t>RECAM SOLUTIONS PRIVATE LIMITED</a:t>
            </a:r>
            <a:endParaRPr lang="en-US" noProof="0" dirty="0"/>
          </a:p>
        </p:txBody>
      </p:sp>
      <p:sp>
        <p:nvSpPr>
          <p:cNvPr id="3" name="Slide Number Placeholder 2">
            <a:extLst>
              <a:ext uri="{FF2B5EF4-FFF2-40B4-BE49-F238E27FC236}">
                <a16:creationId xmlns:a16="http://schemas.microsoft.com/office/drawing/2014/main" id="{A95CDFA7-DEA3-4BBE-8D70-0AF654A1E6FF}"/>
              </a:ext>
            </a:extLst>
          </p:cNvPr>
          <p:cNvSpPr>
            <a:spLocks noGrp="1"/>
          </p:cNvSpPr>
          <p:nvPr>
            <p:ph type="sldNum" sz="quarter" idx="1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139767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1">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CE129D0-CB7B-444C-AF89-B1CB663E3679}"/>
              </a:ext>
            </a:extLst>
          </p:cNvPr>
          <p:cNvSpPr>
            <a:spLocks noGrp="1"/>
          </p:cNvSpPr>
          <p:nvPr>
            <p:ph type="pic" sz="quarter" idx="13" hasCustomPrompt="1"/>
          </p:nvPr>
        </p:nvSpPr>
        <p:spPr>
          <a:xfrm>
            <a:off x="0" y="418374"/>
            <a:ext cx="8687356" cy="6439627"/>
          </a:xfrm>
          <a:custGeom>
            <a:avLst/>
            <a:gdLst>
              <a:gd name="connsiteX0" fmla="*/ 0 w 8687356"/>
              <a:gd name="connsiteY0" fmla="*/ 5592682 h 6439627"/>
              <a:gd name="connsiteX1" fmla="*/ 186296 w 8687356"/>
              <a:gd name="connsiteY1" fmla="*/ 5593149 h 6439627"/>
              <a:gd name="connsiteX2" fmla="*/ 1348900 w 8687356"/>
              <a:gd name="connsiteY2" fmla="*/ 5596063 h 6439627"/>
              <a:gd name="connsiteX3" fmla="*/ 1800991 w 8687356"/>
              <a:gd name="connsiteY3" fmla="*/ 5851702 h 6439627"/>
              <a:gd name="connsiteX4" fmla="*/ 2106366 w 8687356"/>
              <a:gd name="connsiteY4" fmla="*/ 6380627 h 6439627"/>
              <a:gd name="connsiteX5" fmla="*/ 2140430 w 8687356"/>
              <a:gd name="connsiteY5" fmla="*/ 6439627 h 6439627"/>
              <a:gd name="connsiteX6" fmla="*/ 0 w 8687356"/>
              <a:gd name="connsiteY6" fmla="*/ 6439627 h 6439627"/>
              <a:gd name="connsiteX7" fmla="*/ 693821 w 8687356"/>
              <a:gd name="connsiteY7" fmla="*/ 3646328 h 6439627"/>
              <a:gd name="connsiteX8" fmla="*/ 1586357 w 8687356"/>
              <a:gd name="connsiteY8" fmla="*/ 3648566 h 6439627"/>
              <a:gd name="connsiteX9" fmla="*/ 1724950 w 8687356"/>
              <a:gd name="connsiteY9" fmla="*/ 3726935 h 6439627"/>
              <a:gd name="connsiteX10" fmla="*/ 2172189 w 8687356"/>
              <a:gd name="connsiteY10" fmla="*/ 4501577 h 6439627"/>
              <a:gd name="connsiteX11" fmla="*/ 2171729 w 8687356"/>
              <a:gd name="connsiteY11" fmla="*/ 4662459 h 6439627"/>
              <a:gd name="connsiteX12" fmla="*/ 1726432 w 8687356"/>
              <a:gd name="connsiteY12" fmla="*/ 5434863 h 6439627"/>
              <a:gd name="connsiteX13" fmla="*/ 1589746 w 8687356"/>
              <a:gd name="connsiteY13" fmla="*/ 5513779 h 6439627"/>
              <a:gd name="connsiteX14" fmla="*/ 698177 w 8687356"/>
              <a:gd name="connsiteY14" fmla="*/ 5513215 h 6439627"/>
              <a:gd name="connsiteX15" fmla="*/ 558617 w 8687356"/>
              <a:gd name="connsiteY15" fmla="*/ 5433172 h 6439627"/>
              <a:gd name="connsiteX16" fmla="*/ 111378 w 8687356"/>
              <a:gd name="connsiteY16" fmla="*/ 4658531 h 6439627"/>
              <a:gd name="connsiteX17" fmla="*/ 112805 w 8687356"/>
              <a:gd name="connsiteY17" fmla="*/ 4499321 h 6439627"/>
              <a:gd name="connsiteX18" fmla="*/ 557135 w 8687356"/>
              <a:gd name="connsiteY18" fmla="*/ 3725244 h 6439627"/>
              <a:gd name="connsiteX19" fmla="*/ 693821 w 8687356"/>
              <a:gd name="connsiteY19" fmla="*/ 3646328 h 6439627"/>
              <a:gd name="connsiteX20" fmla="*/ 1975378 w 8687356"/>
              <a:gd name="connsiteY20" fmla="*/ 3263784 h 6439627"/>
              <a:gd name="connsiteX21" fmla="*/ 2292917 w 8687356"/>
              <a:gd name="connsiteY21" fmla="*/ 3264581 h 6439627"/>
              <a:gd name="connsiteX22" fmla="*/ 2342225 w 8687356"/>
              <a:gd name="connsiteY22" fmla="*/ 3292462 h 6439627"/>
              <a:gd name="connsiteX23" fmla="*/ 2501341 w 8687356"/>
              <a:gd name="connsiteY23" fmla="*/ 3568059 h 6439627"/>
              <a:gd name="connsiteX24" fmla="*/ 2501177 w 8687356"/>
              <a:gd name="connsiteY24" fmla="*/ 3625297 h 6439627"/>
              <a:gd name="connsiteX25" fmla="*/ 2342753 w 8687356"/>
              <a:gd name="connsiteY25" fmla="*/ 3900096 h 6439627"/>
              <a:gd name="connsiteX26" fmla="*/ 2294123 w 8687356"/>
              <a:gd name="connsiteY26" fmla="*/ 3928173 h 6439627"/>
              <a:gd name="connsiteX27" fmla="*/ 1976927 w 8687356"/>
              <a:gd name="connsiteY27" fmla="*/ 3927972 h 6439627"/>
              <a:gd name="connsiteX28" fmla="*/ 1927275 w 8687356"/>
              <a:gd name="connsiteY28" fmla="*/ 3899495 h 6439627"/>
              <a:gd name="connsiteX29" fmla="*/ 1768160 w 8687356"/>
              <a:gd name="connsiteY29" fmla="*/ 3623899 h 6439627"/>
              <a:gd name="connsiteX30" fmla="*/ 1768668 w 8687356"/>
              <a:gd name="connsiteY30" fmla="*/ 3567256 h 6439627"/>
              <a:gd name="connsiteX31" fmla="*/ 1926748 w 8687356"/>
              <a:gd name="connsiteY31" fmla="*/ 3291861 h 6439627"/>
              <a:gd name="connsiteX32" fmla="*/ 1975378 w 8687356"/>
              <a:gd name="connsiteY32" fmla="*/ 3263784 h 6439627"/>
              <a:gd name="connsiteX33" fmla="*/ 2130702 w 8687356"/>
              <a:gd name="connsiteY33" fmla="*/ 2828022 h 6439627"/>
              <a:gd name="connsiteX34" fmla="*/ 2298374 w 8687356"/>
              <a:gd name="connsiteY34" fmla="*/ 2828442 h 6439627"/>
              <a:gd name="connsiteX35" fmla="*/ 2324410 w 8687356"/>
              <a:gd name="connsiteY35" fmla="*/ 2843165 h 6439627"/>
              <a:gd name="connsiteX36" fmla="*/ 2408429 w 8687356"/>
              <a:gd name="connsiteY36" fmla="*/ 2988689 h 6439627"/>
              <a:gd name="connsiteX37" fmla="*/ 2408342 w 8687356"/>
              <a:gd name="connsiteY37" fmla="*/ 3018913 h 6439627"/>
              <a:gd name="connsiteX38" fmla="*/ 2324689 w 8687356"/>
              <a:gd name="connsiteY38" fmla="*/ 3164017 h 6439627"/>
              <a:gd name="connsiteX39" fmla="*/ 2299011 w 8687356"/>
              <a:gd name="connsiteY39" fmla="*/ 3178842 h 6439627"/>
              <a:gd name="connsiteX40" fmla="*/ 2131520 w 8687356"/>
              <a:gd name="connsiteY40" fmla="*/ 3178736 h 6439627"/>
              <a:gd name="connsiteX41" fmla="*/ 2105302 w 8687356"/>
              <a:gd name="connsiteY41" fmla="*/ 3163699 h 6439627"/>
              <a:gd name="connsiteX42" fmla="*/ 2021284 w 8687356"/>
              <a:gd name="connsiteY42" fmla="*/ 3018175 h 6439627"/>
              <a:gd name="connsiteX43" fmla="*/ 2021552 w 8687356"/>
              <a:gd name="connsiteY43" fmla="*/ 2988265 h 6439627"/>
              <a:gd name="connsiteX44" fmla="*/ 2105024 w 8687356"/>
              <a:gd name="connsiteY44" fmla="*/ 2842847 h 6439627"/>
              <a:gd name="connsiteX45" fmla="*/ 2130702 w 8687356"/>
              <a:gd name="connsiteY45" fmla="*/ 2828022 h 6439627"/>
              <a:gd name="connsiteX46" fmla="*/ 3794942 w 8687356"/>
              <a:gd name="connsiteY46" fmla="*/ 2543905 h 6439627"/>
              <a:gd name="connsiteX47" fmla="*/ 6706383 w 8687356"/>
              <a:gd name="connsiteY47" fmla="*/ 2551204 h 6439627"/>
              <a:gd name="connsiteX48" fmla="*/ 7158474 w 8687356"/>
              <a:gd name="connsiteY48" fmla="*/ 2806842 h 6439627"/>
              <a:gd name="connsiteX49" fmla="*/ 8617364 w 8687356"/>
              <a:gd name="connsiteY49" fmla="*/ 5333715 h 6439627"/>
              <a:gd name="connsiteX50" fmla="*/ 8615859 w 8687356"/>
              <a:gd name="connsiteY50" fmla="*/ 5858514 h 6439627"/>
              <a:gd name="connsiteX51" fmla="*/ 8311811 w 8687356"/>
              <a:gd name="connsiteY51" fmla="*/ 6385912 h 6439627"/>
              <a:gd name="connsiteX52" fmla="*/ 8280844 w 8687356"/>
              <a:gd name="connsiteY52" fmla="*/ 6439627 h 6439627"/>
              <a:gd name="connsiteX53" fmla="*/ 2237916 w 8687356"/>
              <a:gd name="connsiteY53" fmla="*/ 6439627 h 6439627"/>
              <a:gd name="connsiteX54" fmla="*/ 2151815 w 8687356"/>
              <a:gd name="connsiteY54" fmla="*/ 6290497 h 6439627"/>
              <a:gd name="connsiteX55" fmla="*/ 1895013 w 8687356"/>
              <a:gd name="connsiteY55" fmla="*/ 5845703 h 6439627"/>
              <a:gd name="connsiteX56" fmla="*/ 1899669 w 8687356"/>
              <a:gd name="connsiteY56" fmla="*/ 5326361 h 6439627"/>
              <a:gd name="connsiteX57" fmla="*/ 3349069 w 8687356"/>
              <a:gd name="connsiteY57" fmla="*/ 2801330 h 6439627"/>
              <a:gd name="connsiteX58" fmla="*/ 3794942 w 8687356"/>
              <a:gd name="connsiteY58" fmla="*/ 2543905 h 6439627"/>
              <a:gd name="connsiteX59" fmla="*/ 634940 w 8687356"/>
              <a:gd name="connsiteY59" fmla="*/ 2395105 h 6439627"/>
              <a:gd name="connsiteX60" fmla="*/ 1188015 w 8687356"/>
              <a:gd name="connsiteY60" fmla="*/ 2396492 h 6439627"/>
              <a:gd name="connsiteX61" fmla="*/ 1273897 w 8687356"/>
              <a:gd name="connsiteY61" fmla="*/ 2445054 h 6439627"/>
              <a:gd name="connsiteX62" fmla="*/ 1551037 w 8687356"/>
              <a:gd name="connsiteY62" fmla="*/ 2925075 h 6439627"/>
              <a:gd name="connsiteX63" fmla="*/ 1550752 w 8687356"/>
              <a:gd name="connsiteY63" fmla="*/ 3024769 h 6439627"/>
              <a:gd name="connsiteX64" fmla="*/ 1274816 w 8687356"/>
              <a:gd name="connsiteY64" fmla="*/ 3503403 h 6439627"/>
              <a:gd name="connsiteX65" fmla="*/ 1190116 w 8687356"/>
              <a:gd name="connsiteY65" fmla="*/ 3552304 h 6439627"/>
              <a:gd name="connsiteX66" fmla="*/ 637639 w 8687356"/>
              <a:gd name="connsiteY66" fmla="*/ 3551955 h 6439627"/>
              <a:gd name="connsiteX67" fmla="*/ 551158 w 8687356"/>
              <a:gd name="connsiteY67" fmla="*/ 3502355 h 6439627"/>
              <a:gd name="connsiteX68" fmla="*/ 274018 w 8687356"/>
              <a:gd name="connsiteY68" fmla="*/ 3022335 h 6439627"/>
              <a:gd name="connsiteX69" fmla="*/ 274903 w 8687356"/>
              <a:gd name="connsiteY69" fmla="*/ 2923678 h 6439627"/>
              <a:gd name="connsiteX70" fmla="*/ 550240 w 8687356"/>
              <a:gd name="connsiteY70" fmla="*/ 2444007 h 6439627"/>
              <a:gd name="connsiteX71" fmla="*/ 634940 w 8687356"/>
              <a:gd name="connsiteY71" fmla="*/ 2395105 h 6439627"/>
              <a:gd name="connsiteX72" fmla="*/ 2521339 w 8687356"/>
              <a:gd name="connsiteY72" fmla="*/ 1975621 h 6439627"/>
              <a:gd name="connsiteX73" fmla="*/ 2985874 w 8687356"/>
              <a:gd name="connsiteY73" fmla="*/ 1976785 h 6439627"/>
              <a:gd name="connsiteX74" fmla="*/ 3058007 w 8687356"/>
              <a:gd name="connsiteY74" fmla="*/ 2017574 h 6439627"/>
              <a:gd name="connsiteX75" fmla="*/ 3290779 w 8687356"/>
              <a:gd name="connsiteY75" fmla="*/ 2420748 h 6439627"/>
              <a:gd name="connsiteX76" fmla="*/ 3290540 w 8687356"/>
              <a:gd name="connsiteY76" fmla="*/ 2504482 h 6439627"/>
              <a:gd name="connsiteX77" fmla="*/ 3058778 w 8687356"/>
              <a:gd name="connsiteY77" fmla="*/ 2906492 h 6439627"/>
              <a:gd name="connsiteX78" fmla="*/ 2987637 w 8687356"/>
              <a:gd name="connsiteY78" fmla="*/ 2947565 h 6439627"/>
              <a:gd name="connsiteX79" fmla="*/ 2523606 w 8687356"/>
              <a:gd name="connsiteY79" fmla="*/ 2947271 h 6439627"/>
              <a:gd name="connsiteX80" fmla="*/ 2450970 w 8687356"/>
              <a:gd name="connsiteY80" fmla="*/ 2905612 h 6439627"/>
              <a:gd name="connsiteX81" fmla="*/ 2218197 w 8687356"/>
              <a:gd name="connsiteY81" fmla="*/ 2502438 h 6439627"/>
              <a:gd name="connsiteX82" fmla="*/ 2218941 w 8687356"/>
              <a:gd name="connsiteY82" fmla="*/ 2419574 h 6439627"/>
              <a:gd name="connsiteX83" fmla="*/ 2450199 w 8687356"/>
              <a:gd name="connsiteY83" fmla="*/ 2016694 h 6439627"/>
              <a:gd name="connsiteX84" fmla="*/ 2521339 w 8687356"/>
              <a:gd name="connsiteY84" fmla="*/ 1975621 h 6439627"/>
              <a:gd name="connsiteX85" fmla="*/ 3564142 w 8687356"/>
              <a:gd name="connsiteY85" fmla="*/ 34 h 6439627"/>
              <a:gd name="connsiteX86" fmla="*/ 4738405 w 8687356"/>
              <a:gd name="connsiteY86" fmla="*/ 2977 h 6439627"/>
              <a:gd name="connsiteX87" fmla="*/ 4920745 w 8687356"/>
              <a:gd name="connsiteY87" fmla="*/ 106084 h 6439627"/>
              <a:gd name="connsiteX88" fmla="*/ 5509155 w 8687356"/>
              <a:gd name="connsiteY88" fmla="*/ 1125240 h 6439627"/>
              <a:gd name="connsiteX89" fmla="*/ 5508549 w 8687356"/>
              <a:gd name="connsiteY89" fmla="*/ 1336906 h 6439627"/>
              <a:gd name="connsiteX90" fmla="*/ 4922696 w 8687356"/>
              <a:gd name="connsiteY90" fmla="*/ 2353119 h 6439627"/>
              <a:gd name="connsiteX91" fmla="*/ 4742864 w 8687356"/>
              <a:gd name="connsiteY91" fmla="*/ 2456945 h 6439627"/>
              <a:gd name="connsiteX92" fmla="*/ 3569871 w 8687356"/>
              <a:gd name="connsiteY92" fmla="*/ 2456203 h 6439627"/>
              <a:gd name="connsiteX93" fmla="*/ 3386259 w 8687356"/>
              <a:gd name="connsiteY93" fmla="*/ 2350896 h 6439627"/>
              <a:gd name="connsiteX94" fmla="*/ 2797848 w 8687356"/>
              <a:gd name="connsiteY94" fmla="*/ 1331739 h 6439627"/>
              <a:gd name="connsiteX95" fmla="*/ 2799727 w 8687356"/>
              <a:gd name="connsiteY95" fmla="*/ 1122274 h 6439627"/>
              <a:gd name="connsiteX96" fmla="*/ 3384310 w 8687356"/>
              <a:gd name="connsiteY96" fmla="*/ 103860 h 6439627"/>
              <a:gd name="connsiteX97" fmla="*/ 3564142 w 8687356"/>
              <a:gd name="connsiteY97" fmla="*/ 34 h 643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8687356" h="6439627">
                <a:moveTo>
                  <a:pt x="0" y="5592682"/>
                </a:moveTo>
                <a:lnTo>
                  <a:pt x="186296" y="5593149"/>
                </a:lnTo>
                <a:cubicBezTo>
                  <a:pt x="510155" y="5593961"/>
                  <a:pt x="893987" y="5594923"/>
                  <a:pt x="1348900" y="5596063"/>
                </a:cubicBezTo>
                <a:cubicBezTo>
                  <a:pt x="1534387" y="5590847"/>
                  <a:pt x="1709614" y="5693431"/>
                  <a:pt x="1800991" y="5851702"/>
                </a:cubicBezTo>
                <a:cubicBezTo>
                  <a:pt x="1800991" y="5851702"/>
                  <a:pt x="1800991" y="5851702"/>
                  <a:pt x="2106366" y="6380627"/>
                </a:cubicBezTo>
                <a:lnTo>
                  <a:pt x="2140430" y="6439627"/>
                </a:lnTo>
                <a:lnTo>
                  <a:pt x="0" y="6439627"/>
                </a:lnTo>
                <a:close/>
                <a:moveTo>
                  <a:pt x="693821" y="3646328"/>
                </a:moveTo>
                <a:cubicBezTo>
                  <a:pt x="693821" y="3646328"/>
                  <a:pt x="693821" y="3646328"/>
                  <a:pt x="1586357" y="3648566"/>
                </a:cubicBezTo>
                <a:cubicBezTo>
                  <a:pt x="1643220" y="3646968"/>
                  <a:pt x="1696937" y="3678416"/>
                  <a:pt x="1724950" y="3726935"/>
                </a:cubicBezTo>
                <a:cubicBezTo>
                  <a:pt x="1724950" y="3726935"/>
                  <a:pt x="1724950" y="3726935"/>
                  <a:pt x="2172189" y="4501577"/>
                </a:cubicBezTo>
                <a:cubicBezTo>
                  <a:pt x="2201168" y="4551769"/>
                  <a:pt x="2200578" y="4612341"/>
                  <a:pt x="2171729" y="4662459"/>
                </a:cubicBezTo>
                <a:cubicBezTo>
                  <a:pt x="2171729" y="4662459"/>
                  <a:pt x="2171729" y="4662459"/>
                  <a:pt x="1726432" y="5434863"/>
                </a:cubicBezTo>
                <a:cubicBezTo>
                  <a:pt x="1699249" y="5484020"/>
                  <a:pt x="1645909" y="5514815"/>
                  <a:pt x="1589746" y="5513779"/>
                </a:cubicBezTo>
                <a:cubicBezTo>
                  <a:pt x="1589746" y="5513779"/>
                  <a:pt x="1589746" y="5513779"/>
                  <a:pt x="698177" y="5513215"/>
                </a:cubicBezTo>
                <a:cubicBezTo>
                  <a:pt x="640348" y="5513140"/>
                  <a:pt x="587596" y="5483366"/>
                  <a:pt x="558617" y="5433172"/>
                </a:cubicBezTo>
                <a:cubicBezTo>
                  <a:pt x="558617" y="5433172"/>
                  <a:pt x="558617" y="5433172"/>
                  <a:pt x="111378" y="4658531"/>
                </a:cubicBezTo>
                <a:cubicBezTo>
                  <a:pt x="83365" y="4610012"/>
                  <a:pt x="82990" y="4547767"/>
                  <a:pt x="112805" y="4499321"/>
                </a:cubicBezTo>
                <a:cubicBezTo>
                  <a:pt x="112805" y="4499321"/>
                  <a:pt x="112805" y="4499321"/>
                  <a:pt x="557135" y="3725244"/>
                </a:cubicBezTo>
                <a:cubicBezTo>
                  <a:pt x="584319" y="3676088"/>
                  <a:pt x="637659" y="3645292"/>
                  <a:pt x="693821" y="3646328"/>
                </a:cubicBezTo>
                <a:close/>
                <a:moveTo>
                  <a:pt x="1975378" y="3263784"/>
                </a:moveTo>
                <a:cubicBezTo>
                  <a:pt x="1975378" y="3263784"/>
                  <a:pt x="1975378" y="3263784"/>
                  <a:pt x="2292917" y="3264581"/>
                </a:cubicBezTo>
                <a:cubicBezTo>
                  <a:pt x="2313148" y="3264012"/>
                  <a:pt x="2332259" y="3275200"/>
                  <a:pt x="2342225" y="3292462"/>
                </a:cubicBezTo>
                <a:cubicBezTo>
                  <a:pt x="2342225" y="3292462"/>
                  <a:pt x="2342225" y="3292462"/>
                  <a:pt x="2501341" y="3568059"/>
                </a:cubicBezTo>
                <a:cubicBezTo>
                  <a:pt x="2511651" y="3585916"/>
                  <a:pt x="2511441" y="3607466"/>
                  <a:pt x="2501177" y="3625297"/>
                </a:cubicBezTo>
                <a:cubicBezTo>
                  <a:pt x="2501177" y="3625297"/>
                  <a:pt x="2501177" y="3625297"/>
                  <a:pt x="2342753" y="3900096"/>
                </a:cubicBezTo>
                <a:cubicBezTo>
                  <a:pt x="2333082" y="3917585"/>
                  <a:pt x="2314104" y="3928542"/>
                  <a:pt x="2294123" y="3928173"/>
                </a:cubicBezTo>
                <a:cubicBezTo>
                  <a:pt x="2294123" y="3928173"/>
                  <a:pt x="2294123" y="3928173"/>
                  <a:pt x="1976927" y="3927972"/>
                </a:cubicBezTo>
                <a:cubicBezTo>
                  <a:pt x="1956353" y="3927946"/>
                  <a:pt x="1937585" y="3917353"/>
                  <a:pt x="1927275" y="3899495"/>
                </a:cubicBezTo>
                <a:cubicBezTo>
                  <a:pt x="1927275" y="3899495"/>
                  <a:pt x="1927275" y="3899495"/>
                  <a:pt x="1768160" y="3623899"/>
                </a:cubicBezTo>
                <a:cubicBezTo>
                  <a:pt x="1758193" y="3606636"/>
                  <a:pt x="1758060" y="3584492"/>
                  <a:pt x="1768668" y="3567256"/>
                </a:cubicBezTo>
                <a:cubicBezTo>
                  <a:pt x="1768668" y="3567256"/>
                  <a:pt x="1768668" y="3567256"/>
                  <a:pt x="1926748" y="3291861"/>
                </a:cubicBezTo>
                <a:cubicBezTo>
                  <a:pt x="1936419" y="3274372"/>
                  <a:pt x="1955397" y="3263416"/>
                  <a:pt x="1975378" y="3263784"/>
                </a:cubicBezTo>
                <a:close/>
                <a:moveTo>
                  <a:pt x="2130702" y="2828022"/>
                </a:moveTo>
                <a:cubicBezTo>
                  <a:pt x="2130702" y="2828022"/>
                  <a:pt x="2130702" y="2828022"/>
                  <a:pt x="2298374" y="2828442"/>
                </a:cubicBezTo>
                <a:cubicBezTo>
                  <a:pt x="2309057" y="2828143"/>
                  <a:pt x="2319148" y="2834050"/>
                  <a:pt x="2324410" y="2843165"/>
                </a:cubicBezTo>
                <a:cubicBezTo>
                  <a:pt x="2324410" y="2843165"/>
                  <a:pt x="2324410" y="2843165"/>
                  <a:pt x="2408429" y="2988689"/>
                </a:cubicBezTo>
                <a:cubicBezTo>
                  <a:pt x="2413873" y="2998119"/>
                  <a:pt x="2413762" y="3009498"/>
                  <a:pt x="2408342" y="3018913"/>
                </a:cubicBezTo>
                <a:cubicBezTo>
                  <a:pt x="2408342" y="3018913"/>
                  <a:pt x="2408342" y="3018913"/>
                  <a:pt x="2324689" y="3164017"/>
                </a:cubicBezTo>
                <a:cubicBezTo>
                  <a:pt x="2319583" y="3173251"/>
                  <a:pt x="2309561" y="3179037"/>
                  <a:pt x="2299011" y="3178842"/>
                </a:cubicBezTo>
                <a:cubicBezTo>
                  <a:pt x="2299011" y="3178842"/>
                  <a:pt x="2299011" y="3178842"/>
                  <a:pt x="2131520" y="3178736"/>
                </a:cubicBezTo>
                <a:cubicBezTo>
                  <a:pt x="2120657" y="3178722"/>
                  <a:pt x="2110746" y="3173129"/>
                  <a:pt x="2105302" y="3163699"/>
                </a:cubicBezTo>
                <a:cubicBezTo>
                  <a:pt x="2105302" y="3163699"/>
                  <a:pt x="2105302" y="3163699"/>
                  <a:pt x="2021284" y="3018175"/>
                </a:cubicBezTo>
                <a:cubicBezTo>
                  <a:pt x="2016021" y="3009060"/>
                  <a:pt x="2015951" y="2997367"/>
                  <a:pt x="2021552" y="2988265"/>
                </a:cubicBezTo>
                <a:cubicBezTo>
                  <a:pt x="2021552" y="2988265"/>
                  <a:pt x="2021552" y="2988265"/>
                  <a:pt x="2105024" y="2842847"/>
                </a:cubicBezTo>
                <a:cubicBezTo>
                  <a:pt x="2110131" y="2833613"/>
                  <a:pt x="2120152" y="2827827"/>
                  <a:pt x="2130702" y="2828022"/>
                </a:cubicBezTo>
                <a:close/>
                <a:moveTo>
                  <a:pt x="3794942" y="2543905"/>
                </a:moveTo>
                <a:cubicBezTo>
                  <a:pt x="3794942" y="2543905"/>
                  <a:pt x="3794942" y="2543905"/>
                  <a:pt x="6706383" y="2551204"/>
                </a:cubicBezTo>
                <a:cubicBezTo>
                  <a:pt x="6891871" y="2545988"/>
                  <a:pt x="7067096" y="2648572"/>
                  <a:pt x="7158474" y="2806842"/>
                </a:cubicBezTo>
                <a:cubicBezTo>
                  <a:pt x="7158474" y="2806842"/>
                  <a:pt x="7158474" y="2806842"/>
                  <a:pt x="8617364" y="5333715"/>
                </a:cubicBezTo>
                <a:cubicBezTo>
                  <a:pt x="8711893" y="5497443"/>
                  <a:pt x="8709969" y="5695027"/>
                  <a:pt x="8615859" y="5858514"/>
                </a:cubicBezTo>
                <a:cubicBezTo>
                  <a:pt x="8615859" y="5858514"/>
                  <a:pt x="8615859" y="5858514"/>
                  <a:pt x="8311811" y="6385912"/>
                </a:cubicBezTo>
                <a:lnTo>
                  <a:pt x="8280844" y="6439627"/>
                </a:lnTo>
                <a:lnTo>
                  <a:pt x="2237916" y="6439627"/>
                </a:lnTo>
                <a:lnTo>
                  <a:pt x="2151815" y="6290497"/>
                </a:lnTo>
                <a:cubicBezTo>
                  <a:pt x="2071676" y="6151692"/>
                  <a:pt x="1986194" y="6003633"/>
                  <a:pt x="1895013" y="5845703"/>
                </a:cubicBezTo>
                <a:cubicBezTo>
                  <a:pt x="1803636" y="5687432"/>
                  <a:pt x="1802408" y="5484390"/>
                  <a:pt x="1899669" y="5326361"/>
                </a:cubicBezTo>
                <a:cubicBezTo>
                  <a:pt x="1899669" y="5326361"/>
                  <a:pt x="1899669" y="5326361"/>
                  <a:pt x="3349069" y="2801330"/>
                </a:cubicBezTo>
                <a:cubicBezTo>
                  <a:pt x="3437742" y="2640982"/>
                  <a:pt x="3611741" y="2540524"/>
                  <a:pt x="3794942" y="2543905"/>
                </a:cubicBezTo>
                <a:close/>
                <a:moveTo>
                  <a:pt x="634940" y="2395105"/>
                </a:moveTo>
                <a:cubicBezTo>
                  <a:pt x="634940" y="2395105"/>
                  <a:pt x="634940" y="2395105"/>
                  <a:pt x="1188015" y="2396492"/>
                </a:cubicBezTo>
                <a:cubicBezTo>
                  <a:pt x="1223252" y="2395501"/>
                  <a:pt x="1256539" y="2414988"/>
                  <a:pt x="1273897" y="2445054"/>
                </a:cubicBezTo>
                <a:cubicBezTo>
                  <a:pt x="1273897" y="2445054"/>
                  <a:pt x="1273897" y="2445054"/>
                  <a:pt x="1551037" y="2925075"/>
                </a:cubicBezTo>
                <a:cubicBezTo>
                  <a:pt x="1568994" y="2956177"/>
                  <a:pt x="1568629" y="2993712"/>
                  <a:pt x="1550752" y="3024769"/>
                </a:cubicBezTo>
                <a:cubicBezTo>
                  <a:pt x="1550752" y="3024769"/>
                  <a:pt x="1550752" y="3024769"/>
                  <a:pt x="1274816" y="3503403"/>
                </a:cubicBezTo>
                <a:cubicBezTo>
                  <a:pt x="1257971" y="3533863"/>
                  <a:pt x="1224917" y="3552947"/>
                  <a:pt x="1190116" y="3552304"/>
                </a:cubicBezTo>
                <a:cubicBezTo>
                  <a:pt x="1190116" y="3552304"/>
                  <a:pt x="1190116" y="3552304"/>
                  <a:pt x="637639" y="3551955"/>
                </a:cubicBezTo>
                <a:cubicBezTo>
                  <a:pt x="601804" y="3551909"/>
                  <a:pt x="569115" y="3533458"/>
                  <a:pt x="551158" y="3502355"/>
                </a:cubicBezTo>
                <a:cubicBezTo>
                  <a:pt x="551158" y="3502355"/>
                  <a:pt x="551158" y="3502355"/>
                  <a:pt x="274018" y="3022335"/>
                </a:cubicBezTo>
                <a:cubicBezTo>
                  <a:pt x="256660" y="2992269"/>
                  <a:pt x="256426" y="2953698"/>
                  <a:pt x="274903" y="2923678"/>
                </a:cubicBezTo>
                <a:cubicBezTo>
                  <a:pt x="274903" y="2923678"/>
                  <a:pt x="274903" y="2923678"/>
                  <a:pt x="550240" y="2444007"/>
                </a:cubicBezTo>
                <a:cubicBezTo>
                  <a:pt x="567085" y="2413547"/>
                  <a:pt x="600139" y="2394463"/>
                  <a:pt x="634940" y="2395105"/>
                </a:cubicBezTo>
                <a:close/>
                <a:moveTo>
                  <a:pt x="2521339" y="1975621"/>
                </a:moveTo>
                <a:cubicBezTo>
                  <a:pt x="2521339" y="1975621"/>
                  <a:pt x="2521339" y="1975621"/>
                  <a:pt x="2985874" y="1976785"/>
                </a:cubicBezTo>
                <a:cubicBezTo>
                  <a:pt x="3015469" y="1975952"/>
                  <a:pt x="3043427" y="1992321"/>
                  <a:pt x="3058007" y="2017574"/>
                </a:cubicBezTo>
                <a:cubicBezTo>
                  <a:pt x="3058007" y="2017574"/>
                  <a:pt x="3058007" y="2017574"/>
                  <a:pt x="3290779" y="2420748"/>
                </a:cubicBezTo>
                <a:cubicBezTo>
                  <a:pt x="3305862" y="2446871"/>
                  <a:pt x="3305555" y="2478396"/>
                  <a:pt x="3290540" y="2504482"/>
                </a:cubicBezTo>
                <a:cubicBezTo>
                  <a:pt x="3290540" y="2504482"/>
                  <a:pt x="3290540" y="2504482"/>
                  <a:pt x="3058778" y="2906492"/>
                </a:cubicBezTo>
                <a:cubicBezTo>
                  <a:pt x="3044630" y="2932076"/>
                  <a:pt x="3016868" y="2948104"/>
                  <a:pt x="2987637" y="2947565"/>
                </a:cubicBezTo>
                <a:cubicBezTo>
                  <a:pt x="2987637" y="2947565"/>
                  <a:pt x="2987637" y="2947565"/>
                  <a:pt x="2523606" y="2947271"/>
                </a:cubicBezTo>
                <a:cubicBezTo>
                  <a:pt x="2493508" y="2947232"/>
                  <a:pt x="2466052" y="2931735"/>
                  <a:pt x="2450970" y="2905612"/>
                </a:cubicBezTo>
                <a:cubicBezTo>
                  <a:pt x="2450970" y="2905612"/>
                  <a:pt x="2450970" y="2905612"/>
                  <a:pt x="2218197" y="2502438"/>
                </a:cubicBezTo>
                <a:cubicBezTo>
                  <a:pt x="2203617" y="2477185"/>
                  <a:pt x="2203422" y="2444788"/>
                  <a:pt x="2218941" y="2419574"/>
                </a:cubicBezTo>
                <a:cubicBezTo>
                  <a:pt x="2218941" y="2419574"/>
                  <a:pt x="2218941" y="2419574"/>
                  <a:pt x="2450199" y="2016694"/>
                </a:cubicBezTo>
                <a:cubicBezTo>
                  <a:pt x="2464347" y="1991110"/>
                  <a:pt x="2492109" y="1975081"/>
                  <a:pt x="2521339" y="1975621"/>
                </a:cubicBezTo>
                <a:close/>
                <a:moveTo>
                  <a:pt x="3564142" y="34"/>
                </a:moveTo>
                <a:cubicBezTo>
                  <a:pt x="3564142" y="34"/>
                  <a:pt x="3564142" y="34"/>
                  <a:pt x="4738405" y="2977"/>
                </a:cubicBezTo>
                <a:cubicBezTo>
                  <a:pt x="4813218" y="874"/>
                  <a:pt x="4883890" y="42249"/>
                  <a:pt x="4920745" y="106084"/>
                </a:cubicBezTo>
                <a:cubicBezTo>
                  <a:pt x="4920745" y="106084"/>
                  <a:pt x="4920745" y="106084"/>
                  <a:pt x="5509155" y="1125240"/>
                </a:cubicBezTo>
                <a:cubicBezTo>
                  <a:pt x="5547281" y="1191277"/>
                  <a:pt x="5546507" y="1270967"/>
                  <a:pt x="5508549" y="1336906"/>
                </a:cubicBezTo>
                <a:cubicBezTo>
                  <a:pt x="5508549" y="1336906"/>
                  <a:pt x="5508549" y="1336906"/>
                  <a:pt x="4922696" y="2353119"/>
                </a:cubicBezTo>
                <a:cubicBezTo>
                  <a:pt x="4886932" y="2417792"/>
                  <a:pt x="4816753" y="2458309"/>
                  <a:pt x="4742864" y="2456945"/>
                </a:cubicBezTo>
                <a:cubicBezTo>
                  <a:pt x="4742864" y="2456945"/>
                  <a:pt x="4742864" y="2456945"/>
                  <a:pt x="3569871" y="2456203"/>
                </a:cubicBezTo>
                <a:cubicBezTo>
                  <a:pt x="3493788" y="2456106"/>
                  <a:pt x="3424385" y="2416932"/>
                  <a:pt x="3386259" y="2350896"/>
                </a:cubicBezTo>
                <a:cubicBezTo>
                  <a:pt x="3386259" y="2350896"/>
                  <a:pt x="3386259" y="2350896"/>
                  <a:pt x="2797848" y="1331739"/>
                </a:cubicBezTo>
                <a:cubicBezTo>
                  <a:pt x="2760993" y="1267904"/>
                  <a:pt x="2760499" y="1186012"/>
                  <a:pt x="2799727" y="1122274"/>
                </a:cubicBezTo>
                <a:cubicBezTo>
                  <a:pt x="2799727" y="1122274"/>
                  <a:pt x="2799727" y="1122274"/>
                  <a:pt x="3384310" y="103860"/>
                </a:cubicBezTo>
                <a:cubicBezTo>
                  <a:pt x="3420073" y="39188"/>
                  <a:pt x="3490251" y="-1330"/>
                  <a:pt x="3564142" y="34"/>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7425293" y="2408157"/>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divider slide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607300" y="4386894"/>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Footer Placeholder 3">
            <a:extLst>
              <a:ext uri="{FF2B5EF4-FFF2-40B4-BE49-F238E27FC236}">
                <a16:creationId xmlns:a16="http://schemas.microsoft.com/office/drawing/2014/main" id="{734B1E83-6080-4D35-A216-8E5C399023B2}"/>
              </a:ext>
            </a:extLst>
          </p:cNvPr>
          <p:cNvSpPr>
            <a:spLocks noGrp="1"/>
          </p:cNvSpPr>
          <p:nvPr>
            <p:ph type="ftr" sz="quarter" idx="11"/>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0DE95353-8EE1-49C9-ADAC-E76BD49D222D}"/>
              </a:ext>
            </a:extLst>
          </p:cNvPr>
          <p:cNvSpPr>
            <a:spLocks noGrp="1"/>
          </p:cNvSpPr>
          <p:nvPr>
            <p:ph type="sldNum" sz="quarter" idx="12"/>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545171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2">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7C90C9-77F3-4C3C-97F8-425EF81FB7A7}"/>
              </a:ext>
            </a:extLst>
          </p:cNvPr>
          <p:cNvSpPr>
            <a:spLocks noGrp="1"/>
          </p:cNvSpPr>
          <p:nvPr>
            <p:ph type="pic" sz="quarter" idx="13" hasCustomPrompt="1"/>
          </p:nvPr>
        </p:nvSpPr>
        <p:spPr>
          <a:xfrm>
            <a:off x="-1" y="0"/>
            <a:ext cx="11795125" cy="6858000"/>
          </a:xfrm>
          <a:custGeom>
            <a:avLst/>
            <a:gdLst>
              <a:gd name="connsiteX0" fmla="*/ 4729712 w 11795125"/>
              <a:gd name="connsiteY0" fmla="*/ 4417922 h 6858000"/>
              <a:gd name="connsiteX1" fmla="*/ 7234278 w 11795125"/>
              <a:gd name="connsiteY1" fmla="*/ 4419507 h 6858000"/>
              <a:gd name="connsiteX2" fmla="*/ 7626325 w 11795125"/>
              <a:gd name="connsiteY2" fmla="*/ 4644358 h 6858000"/>
              <a:gd name="connsiteX3" fmla="*/ 8882694 w 11795125"/>
              <a:gd name="connsiteY3" fmla="*/ 6820455 h 6858000"/>
              <a:gd name="connsiteX4" fmla="*/ 8898077 w 11795125"/>
              <a:gd name="connsiteY4" fmla="*/ 6858000 h 6858000"/>
              <a:gd name="connsiteX5" fmla="*/ 3070863 w 11795125"/>
              <a:gd name="connsiteY5" fmla="*/ 6858000 h 6858000"/>
              <a:gd name="connsiteX6" fmla="*/ 3094823 w 11795125"/>
              <a:gd name="connsiteY6" fmla="*/ 6809422 h 6858000"/>
              <a:gd name="connsiteX7" fmla="*/ 4345735 w 11795125"/>
              <a:gd name="connsiteY7" fmla="*/ 4639611 h 6858000"/>
              <a:gd name="connsiteX8" fmla="*/ 4729712 w 11795125"/>
              <a:gd name="connsiteY8" fmla="*/ 4417922 h 6858000"/>
              <a:gd name="connsiteX9" fmla="*/ 2031302 w 11795125"/>
              <a:gd name="connsiteY9" fmla="*/ 2039301 h 6858000"/>
              <a:gd name="connsiteX10" fmla="*/ 2747265 w 11795125"/>
              <a:gd name="connsiteY10" fmla="*/ 2039754 h 6858000"/>
              <a:gd name="connsiteX11" fmla="*/ 2859337 w 11795125"/>
              <a:gd name="connsiteY11" fmla="*/ 2104031 h 6858000"/>
              <a:gd name="connsiteX12" fmla="*/ 3218486 w 11795125"/>
              <a:gd name="connsiteY12" fmla="*/ 2726096 h 6858000"/>
              <a:gd name="connsiteX13" fmla="*/ 3217340 w 11795125"/>
              <a:gd name="connsiteY13" fmla="*/ 2853948 h 6858000"/>
              <a:gd name="connsiteX14" fmla="*/ 2860527 w 11795125"/>
              <a:gd name="connsiteY14" fmla="*/ 3475560 h 6858000"/>
              <a:gd name="connsiteX15" fmla="*/ 2750762 w 11795125"/>
              <a:gd name="connsiteY15" fmla="*/ 3538933 h 6858000"/>
              <a:gd name="connsiteX16" fmla="*/ 2034023 w 11795125"/>
              <a:gd name="connsiteY16" fmla="*/ 3537136 h 6858000"/>
              <a:gd name="connsiteX17" fmla="*/ 1922728 w 11795125"/>
              <a:gd name="connsiteY17" fmla="*/ 3474202 h 6858000"/>
              <a:gd name="connsiteX18" fmla="*/ 1563578 w 11795125"/>
              <a:gd name="connsiteY18" fmla="*/ 2852137 h 6858000"/>
              <a:gd name="connsiteX19" fmla="*/ 1563948 w 11795125"/>
              <a:gd name="connsiteY19" fmla="*/ 2722942 h 6858000"/>
              <a:gd name="connsiteX20" fmla="*/ 1921537 w 11795125"/>
              <a:gd name="connsiteY20" fmla="*/ 2102674 h 6858000"/>
              <a:gd name="connsiteX21" fmla="*/ 2031302 w 11795125"/>
              <a:gd name="connsiteY21" fmla="*/ 2039301 h 6858000"/>
              <a:gd name="connsiteX22" fmla="*/ 9343478 w 11795125"/>
              <a:gd name="connsiteY22" fmla="*/ 1795745 h 6858000"/>
              <a:gd name="connsiteX23" fmla="*/ 11620502 w 11795125"/>
              <a:gd name="connsiteY23" fmla="*/ 1797185 h 6858000"/>
              <a:gd name="connsiteX24" fmla="*/ 11795125 w 11795125"/>
              <a:gd name="connsiteY24" fmla="*/ 1797296 h 6858000"/>
              <a:gd name="connsiteX25" fmla="*/ 11795125 w 11795125"/>
              <a:gd name="connsiteY25" fmla="*/ 6858000 h 6858000"/>
              <a:gd name="connsiteX26" fmla="*/ 8996698 w 11795125"/>
              <a:gd name="connsiteY26" fmla="*/ 6858000 h 6858000"/>
              <a:gd name="connsiteX27" fmla="*/ 8963663 w 11795125"/>
              <a:gd name="connsiteY27" fmla="*/ 6815289 h 6858000"/>
              <a:gd name="connsiteX28" fmla="*/ 7707295 w 11795125"/>
              <a:gd name="connsiteY28" fmla="*/ 4639193 h 6858000"/>
              <a:gd name="connsiteX29" fmla="*/ 7708590 w 11795125"/>
              <a:gd name="connsiteY29" fmla="*/ 4187244 h 6858000"/>
              <a:gd name="connsiteX30" fmla="*/ 8959501 w 11795125"/>
              <a:gd name="connsiteY30" fmla="*/ 2017434 h 6858000"/>
              <a:gd name="connsiteX31" fmla="*/ 9343478 w 11795125"/>
              <a:gd name="connsiteY31" fmla="*/ 1795745 h 6858000"/>
              <a:gd name="connsiteX32" fmla="*/ 3102644 w 11795125"/>
              <a:gd name="connsiteY32" fmla="*/ 1739841 h 6858000"/>
              <a:gd name="connsiteX33" fmla="*/ 3385876 w 11795125"/>
              <a:gd name="connsiteY33" fmla="*/ 1740020 h 6858000"/>
              <a:gd name="connsiteX34" fmla="*/ 3430211 w 11795125"/>
              <a:gd name="connsiteY34" fmla="*/ 1765448 h 6858000"/>
              <a:gd name="connsiteX35" fmla="*/ 3572289 w 11795125"/>
              <a:gd name="connsiteY35" fmla="*/ 2011533 h 6858000"/>
              <a:gd name="connsiteX36" fmla="*/ 3571836 w 11795125"/>
              <a:gd name="connsiteY36" fmla="*/ 2062111 h 6858000"/>
              <a:gd name="connsiteX37" fmla="*/ 3430681 w 11795125"/>
              <a:gd name="connsiteY37" fmla="*/ 2308019 h 6858000"/>
              <a:gd name="connsiteX38" fmla="*/ 3387260 w 11795125"/>
              <a:gd name="connsiteY38" fmla="*/ 2333088 h 6858000"/>
              <a:gd name="connsiteX39" fmla="*/ 3103720 w 11795125"/>
              <a:gd name="connsiteY39" fmla="*/ 2332378 h 6858000"/>
              <a:gd name="connsiteX40" fmla="*/ 3059693 w 11795125"/>
              <a:gd name="connsiteY40" fmla="*/ 2307481 h 6858000"/>
              <a:gd name="connsiteX41" fmla="*/ 2917615 w 11795125"/>
              <a:gd name="connsiteY41" fmla="*/ 2061395 h 6858000"/>
              <a:gd name="connsiteX42" fmla="*/ 2917761 w 11795125"/>
              <a:gd name="connsiteY42" fmla="*/ 2010286 h 6858000"/>
              <a:gd name="connsiteX43" fmla="*/ 3059222 w 11795125"/>
              <a:gd name="connsiteY43" fmla="*/ 1764910 h 6858000"/>
              <a:gd name="connsiteX44" fmla="*/ 3102644 w 11795125"/>
              <a:gd name="connsiteY44" fmla="*/ 1739841 h 6858000"/>
              <a:gd name="connsiteX45" fmla="*/ 3522963 w 11795125"/>
              <a:gd name="connsiteY45" fmla="*/ 1598675 h 6858000"/>
              <a:gd name="connsiteX46" fmla="*/ 3625194 w 11795125"/>
              <a:gd name="connsiteY46" fmla="*/ 1598740 h 6858000"/>
              <a:gd name="connsiteX47" fmla="*/ 3641197 w 11795125"/>
              <a:gd name="connsiteY47" fmla="*/ 1607918 h 6858000"/>
              <a:gd name="connsiteX48" fmla="*/ 3692479 w 11795125"/>
              <a:gd name="connsiteY48" fmla="*/ 1696742 h 6858000"/>
              <a:gd name="connsiteX49" fmla="*/ 3692315 w 11795125"/>
              <a:gd name="connsiteY49" fmla="*/ 1714998 h 6858000"/>
              <a:gd name="connsiteX50" fmla="*/ 3641367 w 11795125"/>
              <a:gd name="connsiteY50" fmla="*/ 1803757 h 6858000"/>
              <a:gd name="connsiteX51" fmla="*/ 3625694 w 11795125"/>
              <a:gd name="connsiteY51" fmla="*/ 1812806 h 6858000"/>
              <a:gd name="connsiteX52" fmla="*/ 3523352 w 11795125"/>
              <a:gd name="connsiteY52" fmla="*/ 1812549 h 6858000"/>
              <a:gd name="connsiteX53" fmla="*/ 3507459 w 11795125"/>
              <a:gd name="connsiteY53" fmla="*/ 1803563 h 6858000"/>
              <a:gd name="connsiteX54" fmla="*/ 3456177 w 11795125"/>
              <a:gd name="connsiteY54" fmla="*/ 1714739 h 6858000"/>
              <a:gd name="connsiteX55" fmla="*/ 3456230 w 11795125"/>
              <a:gd name="connsiteY55" fmla="*/ 1696292 h 6858000"/>
              <a:gd name="connsiteX56" fmla="*/ 3507290 w 11795125"/>
              <a:gd name="connsiteY56" fmla="*/ 1607724 h 6858000"/>
              <a:gd name="connsiteX57" fmla="*/ 3522963 w 11795125"/>
              <a:gd name="connsiteY57" fmla="*/ 1598675 h 6858000"/>
              <a:gd name="connsiteX58" fmla="*/ 4199803 w 11795125"/>
              <a:gd name="connsiteY58" fmla="*/ 1370724 h 6858000"/>
              <a:gd name="connsiteX59" fmla="*/ 4537019 w 11795125"/>
              <a:gd name="connsiteY59" fmla="*/ 1370938 h 6858000"/>
              <a:gd name="connsiteX60" fmla="*/ 4589804 w 11795125"/>
              <a:gd name="connsiteY60" fmla="*/ 1401211 h 6858000"/>
              <a:gd name="connsiteX61" fmla="*/ 4758963 w 11795125"/>
              <a:gd name="connsiteY61" fmla="*/ 1694203 h 6858000"/>
              <a:gd name="connsiteX62" fmla="*/ 4758423 w 11795125"/>
              <a:gd name="connsiteY62" fmla="*/ 1754421 h 6858000"/>
              <a:gd name="connsiteX63" fmla="*/ 4590365 w 11795125"/>
              <a:gd name="connsiteY63" fmla="*/ 2047199 h 6858000"/>
              <a:gd name="connsiteX64" fmla="*/ 4538665 w 11795125"/>
              <a:gd name="connsiteY64" fmla="*/ 2077046 h 6858000"/>
              <a:gd name="connsiteX65" fmla="*/ 4201084 w 11795125"/>
              <a:gd name="connsiteY65" fmla="*/ 2076201 h 6858000"/>
              <a:gd name="connsiteX66" fmla="*/ 4148664 w 11795125"/>
              <a:gd name="connsiteY66" fmla="*/ 2046559 h 6858000"/>
              <a:gd name="connsiteX67" fmla="*/ 3979505 w 11795125"/>
              <a:gd name="connsiteY67" fmla="*/ 1753567 h 6858000"/>
              <a:gd name="connsiteX68" fmla="*/ 3979680 w 11795125"/>
              <a:gd name="connsiteY68" fmla="*/ 1692718 h 6858000"/>
              <a:gd name="connsiteX69" fmla="*/ 4148104 w 11795125"/>
              <a:gd name="connsiteY69" fmla="*/ 1400573 h 6858000"/>
              <a:gd name="connsiteX70" fmla="*/ 4199803 w 11795125"/>
              <a:gd name="connsiteY70" fmla="*/ 1370724 h 6858000"/>
              <a:gd name="connsiteX71" fmla="*/ 3525946 w 11795125"/>
              <a:gd name="connsiteY71" fmla="*/ 1141304 h 6858000"/>
              <a:gd name="connsiteX72" fmla="*/ 3719554 w 11795125"/>
              <a:gd name="connsiteY72" fmla="*/ 1141427 h 6858000"/>
              <a:gd name="connsiteX73" fmla="*/ 3749860 w 11795125"/>
              <a:gd name="connsiteY73" fmla="*/ 1158808 h 6858000"/>
              <a:gd name="connsiteX74" fmla="*/ 3846980 w 11795125"/>
              <a:gd name="connsiteY74" fmla="*/ 1327024 h 6858000"/>
              <a:gd name="connsiteX75" fmla="*/ 3846670 w 11795125"/>
              <a:gd name="connsiteY75" fmla="*/ 1361598 h 6858000"/>
              <a:gd name="connsiteX76" fmla="*/ 3750182 w 11795125"/>
              <a:gd name="connsiteY76" fmla="*/ 1529691 h 6858000"/>
              <a:gd name="connsiteX77" fmla="*/ 3720499 w 11795125"/>
              <a:gd name="connsiteY77" fmla="*/ 1546828 h 6858000"/>
              <a:gd name="connsiteX78" fmla="*/ 3526682 w 11795125"/>
              <a:gd name="connsiteY78" fmla="*/ 1546343 h 6858000"/>
              <a:gd name="connsiteX79" fmla="*/ 3496586 w 11795125"/>
              <a:gd name="connsiteY79" fmla="*/ 1529324 h 6858000"/>
              <a:gd name="connsiteX80" fmla="*/ 3399466 w 11795125"/>
              <a:gd name="connsiteY80" fmla="*/ 1361108 h 6858000"/>
              <a:gd name="connsiteX81" fmla="*/ 3399566 w 11795125"/>
              <a:gd name="connsiteY81" fmla="*/ 1326172 h 6858000"/>
              <a:gd name="connsiteX82" fmla="*/ 3496264 w 11795125"/>
              <a:gd name="connsiteY82" fmla="*/ 1158441 h 6858000"/>
              <a:gd name="connsiteX83" fmla="*/ 3525946 w 11795125"/>
              <a:gd name="connsiteY83" fmla="*/ 1141304 h 6858000"/>
              <a:gd name="connsiteX84" fmla="*/ 3955878 w 11795125"/>
              <a:gd name="connsiteY84" fmla="*/ 173494 h 6858000"/>
              <a:gd name="connsiteX85" fmla="*/ 4500068 w 11795125"/>
              <a:gd name="connsiteY85" fmla="*/ 173838 h 6858000"/>
              <a:gd name="connsiteX86" fmla="*/ 4585252 w 11795125"/>
              <a:gd name="connsiteY86" fmla="*/ 222694 h 6858000"/>
              <a:gd name="connsiteX87" fmla="*/ 4858234 w 11795125"/>
              <a:gd name="connsiteY87" fmla="*/ 695514 h 6858000"/>
              <a:gd name="connsiteX88" fmla="*/ 4857363 w 11795125"/>
              <a:gd name="connsiteY88" fmla="*/ 792690 h 6858000"/>
              <a:gd name="connsiteX89" fmla="*/ 4586156 w 11795125"/>
              <a:gd name="connsiteY89" fmla="*/ 1265167 h 6858000"/>
              <a:gd name="connsiteX90" fmla="*/ 4502727 w 11795125"/>
              <a:gd name="connsiteY90" fmla="*/ 1313334 h 6858000"/>
              <a:gd name="connsiteX91" fmla="*/ 3957947 w 11795125"/>
              <a:gd name="connsiteY91" fmla="*/ 1311968 h 6858000"/>
              <a:gd name="connsiteX92" fmla="*/ 3873354 w 11795125"/>
              <a:gd name="connsiteY92" fmla="*/ 1264134 h 6858000"/>
              <a:gd name="connsiteX93" fmla="*/ 3600372 w 11795125"/>
              <a:gd name="connsiteY93" fmla="*/ 791315 h 6858000"/>
              <a:gd name="connsiteX94" fmla="*/ 3600653 w 11795125"/>
              <a:gd name="connsiteY94" fmla="*/ 693116 h 6858000"/>
              <a:gd name="connsiteX95" fmla="*/ 3872449 w 11795125"/>
              <a:gd name="connsiteY95" fmla="*/ 221662 h 6858000"/>
              <a:gd name="connsiteX96" fmla="*/ 3955878 w 11795125"/>
              <a:gd name="connsiteY96" fmla="*/ 173494 h 6858000"/>
              <a:gd name="connsiteX97" fmla="*/ 3852283 w 11795125"/>
              <a:gd name="connsiteY97" fmla="*/ 0 h 6858000"/>
              <a:gd name="connsiteX98" fmla="*/ 6130031 w 11795125"/>
              <a:gd name="connsiteY98" fmla="*/ 0 h 6858000"/>
              <a:gd name="connsiteX99" fmla="*/ 6102465 w 11795125"/>
              <a:gd name="connsiteY99" fmla="*/ 36730 h 6858000"/>
              <a:gd name="connsiteX100" fmla="*/ 5879948 w 11795125"/>
              <a:gd name="connsiteY100" fmla="*/ 127724 h 6858000"/>
              <a:gd name="connsiteX101" fmla="*/ 4102884 w 11795125"/>
              <a:gd name="connsiteY101" fmla="*/ 123270 h 6858000"/>
              <a:gd name="connsiteX102" fmla="*/ 3877665 w 11795125"/>
              <a:gd name="connsiteY102" fmla="*/ 32818 h 6858000"/>
              <a:gd name="connsiteX103" fmla="*/ 0 w 11795125"/>
              <a:gd name="connsiteY103" fmla="*/ 0 h 6858000"/>
              <a:gd name="connsiteX104" fmla="*/ 3781476 w 11795125"/>
              <a:gd name="connsiteY104" fmla="*/ 0 h 6858000"/>
              <a:gd name="connsiteX105" fmla="*/ 3800985 w 11795125"/>
              <a:gd name="connsiteY105" fmla="*/ 47617 h 6858000"/>
              <a:gd name="connsiteX106" fmla="*/ 3766711 w 11795125"/>
              <a:gd name="connsiteY106" fmla="*/ 287889 h 6858000"/>
              <a:gd name="connsiteX107" fmla="*/ 2882037 w 11795125"/>
              <a:gd name="connsiteY107" fmla="*/ 1829098 h 6858000"/>
              <a:gd name="connsiteX108" fmla="*/ 2609888 w 11795125"/>
              <a:gd name="connsiteY108" fmla="*/ 1986223 h 6858000"/>
              <a:gd name="connsiteX109" fmla="*/ 832823 w 11795125"/>
              <a:gd name="connsiteY109" fmla="*/ 1981768 h 6858000"/>
              <a:gd name="connsiteX110" fmla="*/ 556879 w 11795125"/>
              <a:gd name="connsiteY110" fmla="*/ 1825733 h 6858000"/>
              <a:gd name="connsiteX111" fmla="*/ 79254 w 11795125"/>
              <a:gd name="connsiteY111" fmla="*/ 998462 h 6858000"/>
              <a:gd name="connsiteX112" fmla="*/ 0 w 11795125"/>
              <a:gd name="connsiteY112" fmla="*/ 8611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1795125" h="6858000">
                <a:moveTo>
                  <a:pt x="4729712" y="4417922"/>
                </a:moveTo>
                <a:cubicBezTo>
                  <a:pt x="4729712" y="4417922"/>
                  <a:pt x="4729712" y="4417922"/>
                  <a:pt x="7234278" y="4419507"/>
                </a:cubicBezTo>
                <a:cubicBezTo>
                  <a:pt x="7396730" y="4419716"/>
                  <a:pt x="7544918" y="4503359"/>
                  <a:pt x="7626325" y="4644358"/>
                </a:cubicBezTo>
                <a:cubicBezTo>
                  <a:pt x="7626325" y="4644358"/>
                  <a:pt x="7626325" y="4644358"/>
                  <a:pt x="8882694" y="6820455"/>
                </a:cubicBezTo>
                <a:lnTo>
                  <a:pt x="8898077" y="6858000"/>
                </a:lnTo>
                <a:lnTo>
                  <a:pt x="3070863" y="6858000"/>
                </a:lnTo>
                <a:lnTo>
                  <a:pt x="3094823" y="6809422"/>
                </a:lnTo>
                <a:cubicBezTo>
                  <a:pt x="3094823" y="6809422"/>
                  <a:pt x="3094823" y="6809422"/>
                  <a:pt x="4345735" y="4639611"/>
                </a:cubicBezTo>
                <a:cubicBezTo>
                  <a:pt x="4422097" y="4501523"/>
                  <a:pt x="4571941" y="4415010"/>
                  <a:pt x="4729712" y="4417922"/>
                </a:cubicBezTo>
                <a:close/>
                <a:moveTo>
                  <a:pt x="2031302" y="2039301"/>
                </a:moveTo>
                <a:cubicBezTo>
                  <a:pt x="2031302" y="2039301"/>
                  <a:pt x="2031302" y="2039301"/>
                  <a:pt x="2747265" y="2039754"/>
                </a:cubicBezTo>
                <a:cubicBezTo>
                  <a:pt x="2793703" y="2039814"/>
                  <a:pt x="2836066" y="2063724"/>
                  <a:pt x="2859337" y="2104031"/>
                </a:cubicBezTo>
                <a:cubicBezTo>
                  <a:pt x="2859337" y="2104031"/>
                  <a:pt x="2859337" y="2104031"/>
                  <a:pt x="3218486" y="2726096"/>
                </a:cubicBezTo>
                <a:cubicBezTo>
                  <a:pt x="3240981" y="2765058"/>
                  <a:pt x="3241283" y="2815045"/>
                  <a:pt x="3217340" y="2853948"/>
                </a:cubicBezTo>
                <a:cubicBezTo>
                  <a:pt x="3217340" y="2853948"/>
                  <a:pt x="3217340" y="2853948"/>
                  <a:pt x="2860527" y="3475560"/>
                </a:cubicBezTo>
                <a:cubicBezTo>
                  <a:pt x="2838697" y="3515034"/>
                  <a:pt x="2795862" y="3539765"/>
                  <a:pt x="2750762" y="3538933"/>
                </a:cubicBezTo>
                <a:cubicBezTo>
                  <a:pt x="2750762" y="3538933"/>
                  <a:pt x="2750762" y="3538933"/>
                  <a:pt x="2034023" y="3537136"/>
                </a:cubicBezTo>
                <a:cubicBezTo>
                  <a:pt x="1988359" y="3538420"/>
                  <a:pt x="1945223" y="3513165"/>
                  <a:pt x="1922728" y="3474202"/>
                </a:cubicBezTo>
                <a:cubicBezTo>
                  <a:pt x="1922728" y="3474202"/>
                  <a:pt x="1922728" y="3474202"/>
                  <a:pt x="1563578" y="2852137"/>
                </a:cubicBezTo>
                <a:cubicBezTo>
                  <a:pt x="1540307" y="2811831"/>
                  <a:pt x="1540780" y="2763190"/>
                  <a:pt x="1563948" y="2722942"/>
                </a:cubicBezTo>
                <a:cubicBezTo>
                  <a:pt x="1563948" y="2722942"/>
                  <a:pt x="1563948" y="2722942"/>
                  <a:pt x="1921537" y="2102674"/>
                </a:cubicBezTo>
                <a:cubicBezTo>
                  <a:pt x="1943366" y="2063199"/>
                  <a:pt x="1986202" y="2038468"/>
                  <a:pt x="2031302" y="2039301"/>
                </a:cubicBezTo>
                <a:close/>
                <a:moveTo>
                  <a:pt x="9343478" y="1795745"/>
                </a:moveTo>
                <a:cubicBezTo>
                  <a:pt x="9343478" y="1795745"/>
                  <a:pt x="9343478" y="1795745"/>
                  <a:pt x="11620502" y="1797185"/>
                </a:cubicBezTo>
                <a:lnTo>
                  <a:pt x="11795125" y="1797296"/>
                </a:lnTo>
                <a:lnTo>
                  <a:pt x="11795125" y="6858000"/>
                </a:lnTo>
                <a:lnTo>
                  <a:pt x="8996698" y="6858000"/>
                </a:lnTo>
                <a:lnTo>
                  <a:pt x="8963663" y="6815289"/>
                </a:lnTo>
                <a:cubicBezTo>
                  <a:pt x="8963663" y="6815289"/>
                  <a:pt x="8963663" y="6815289"/>
                  <a:pt x="7707295" y="4639193"/>
                </a:cubicBezTo>
                <a:cubicBezTo>
                  <a:pt x="7625888" y="4498193"/>
                  <a:pt x="7627546" y="4328036"/>
                  <a:pt x="7708590" y="4187244"/>
                </a:cubicBezTo>
                <a:cubicBezTo>
                  <a:pt x="7708590" y="4187244"/>
                  <a:pt x="7708590" y="4187244"/>
                  <a:pt x="8959501" y="2017434"/>
                </a:cubicBezTo>
                <a:cubicBezTo>
                  <a:pt x="9035863" y="1879345"/>
                  <a:pt x="9185707" y="1792833"/>
                  <a:pt x="9343478" y="1795745"/>
                </a:cubicBezTo>
                <a:close/>
                <a:moveTo>
                  <a:pt x="3102644" y="1739841"/>
                </a:moveTo>
                <a:cubicBezTo>
                  <a:pt x="3102644" y="1739841"/>
                  <a:pt x="3102644" y="1739841"/>
                  <a:pt x="3385876" y="1740020"/>
                </a:cubicBezTo>
                <a:cubicBezTo>
                  <a:pt x="3404247" y="1740043"/>
                  <a:pt x="3421005" y="1749503"/>
                  <a:pt x="3430211" y="1765448"/>
                </a:cubicBezTo>
                <a:cubicBezTo>
                  <a:pt x="3430211" y="1765448"/>
                  <a:pt x="3430211" y="1765448"/>
                  <a:pt x="3572289" y="2011533"/>
                </a:cubicBezTo>
                <a:cubicBezTo>
                  <a:pt x="3581188" y="2026948"/>
                  <a:pt x="3581308" y="2046721"/>
                  <a:pt x="3571836" y="2062111"/>
                </a:cubicBezTo>
                <a:cubicBezTo>
                  <a:pt x="3571836" y="2062111"/>
                  <a:pt x="3571836" y="2062111"/>
                  <a:pt x="3430681" y="2308019"/>
                </a:cubicBezTo>
                <a:cubicBezTo>
                  <a:pt x="3422046" y="2323634"/>
                  <a:pt x="3405101" y="2333418"/>
                  <a:pt x="3387260" y="2333088"/>
                </a:cubicBezTo>
                <a:cubicBezTo>
                  <a:pt x="3387260" y="2333088"/>
                  <a:pt x="3387260" y="2333088"/>
                  <a:pt x="3103720" y="2332378"/>
                </a:cubicBezTo>
                <a:cubicBezTo>
                  <a:pt x="3085656" y="2332886"/>
                  <a:pt x="3068592" y="2322895"/>
                  <a:pt x="3059693" y="2307481"/>
                </a:cubicBezTo>
                <a:cubicBezTo>
                  <a:pt x="3059693" y="2307481"/>
                  <a:pt x="3059693" y="2307481"/>
                  <a:pt x="2917615" y="2061395"/>
                </a:cubicBezTo>
                <a:cubicBezTo>
                  <a:pt x="2908409" y="2045450"/>
                  <a:pt x="2908596" y="2026208"/>
                  <a:pt x="2917761" y="2010286"/>
                </a:cubicBezTo>
                <a:cubicBezTo>
                  <a:pt x="2917761" y="2010286"/>
                  <a:pt x="2917761" y="2010286"/>
                  <a:pt x="3059222" y="1764910"/>
                </a:cubicBezTo>
                <a:cubicBezTo>
                  <a:pt x="3067857" y="1749295"/>
                  <a:pt x="3084803" y="1739511"/>
                  <a:pt x="3102644" y="1739841"/>
                </a:cubicBezTo>
                <a:close/>
                <a:moveTo>
                  <a:pt x="3522963" y="1598675"/>
                </a:moveTo>
                <a:cubicBezTo>
                  <a:pt x="3522963" y="1598675"/>
                  <a:pt x="3522963" y="1598675"/>
                  <a:pt x="3625194" y="1598740"/>
                </a:cubicBezTo>
                <a:cubicBezTo>
                  <a:pt x="3631826" y="1598748"/>
                  <a:pt x="3637874" y="1602162"/>
                  <a:pt x="3641197" y="1607918"/>
                </a:cubicBezTo>
                <a:cubicBezTo>
                  <a:pt x="3641197" y="1607918"/>
                  <a:pt x="3641197" y="1607918"/>
                  <a:pt x="3692479" y="1696742"/>
                </a:cubicBezTo>
                <a:cubicBezTo>
                  <a:pt x="3695691" y="1702305"/>
                  <a:pt x="3695735" y="1709443"/>
                  <a:pt x="3692315" y="1714998"/>
                </a:cubicBezTo>
                <a:cubicBezTo>
                  <a:pt x="3692315" y="1714998"/>
                  <a:pt x="3692315" y="1714998"/>
                  <a:pt x="3641367" y="1803757"/>
                </a:cubicBezTo>
                <a:cubicBezTo>
                  <a:pt x="3638250" y="1809393"/>
                  <a:pt x="3632134" y="1812924"/>
                  <a:pt x="3625694" y="1812806"/>
                </a:cubicBezTo>
                <a:cubicBezTo>
                  <a:pt x="3625694" y="1812806"/>
                  <a:pt x="3625694" y="1812806"/>
                  <a:pt x="3523352" y="1812549"/>
                </a:cubicBezTo>
                <a:cubicBezTo>
                  <a:pt x="3516832" y="1812733"/>
                  <a:pt x="3510671" y="1809127"/>
                  <a:pt x="3507459" y="1803563"/>
                </a:cubicBezTo>
                <a:cubicBezTo>
                  <a:pt x="3507459" y="1803563"/>
                  <a:pt x="3507459" y="1803563"/>
                  <a:pt x="3456177" y="1714739"/>
                </a:cubicBezTo>
                <a:cubicBezTo>
                  <a:pt x="3452854" y="1708984"/>
                  <a:pt x="3452922" y="1702038"/>
                  <a:pt x="3456230" y="1696292"/>
                </a:cubicBezTo>
                <a:cubicBezTo>
                  <a:pt x="3456230" y="1696292"/>
                  <a:pt x="3456230" y="1696292"/>
                  <a:pt x="3507290" y="1607724"/>
                </a:cubicBezTo>
                <a:cubicBezTo>
                  <a:pt x="3510406" y="1602087"/>
                  <a:pt x="3516523" y="1598556"/>
                  <a:pt x="3522963" y="1598675"/>
                </a:cubicBezTo>
                <a:close/>
                <a:moveTo>
                  <a:pt x="4199803" y="1370724"/>
                </a:moveTo>
                <a:cubicBezTo>
                  <a:pt x="4199803" y="1370724"/>
                  <a:pt x="4199803" y="1370724"/>
                  <a:pt x="4537019" y="1370938"/>
                </a:cubicBezTo>
                <a:cubicBezTo>
                  <a:pt x="4558892" y="1370965"/>
                  <a:pt x="4578843" y="1382227"/>
                  <a:pt x="4589804" y="1401211"/>
                </a:cubicBezTo>
                <a:cubicBezTo>
                  <a:pt x="4589804" y="1401211"/>
                  <a:pt x="4589804" y="1401211"/>
                  <a:pt x="4758963" y="1694203"/>
                </a:cubicBezTo>
                <a:cubicBezTo>
                  <a:pt x="4769558" y="1712554"/>
                  <a:pt x="4769700" y="1736097"/>
                  <a:pt x="4758423" y="1754421"/>
                </a:cubicBezTo>
                <a:cubicBezTo>
                  <a:pt x="4758423" y="1754421"/>
                  <a:pt x="4758423" y="1754421"/>
                  <a:pt x="4590365" y="2047199"/>
                </a:cubicBezTo>
                <a:cubicBezTo>
                  <a:pt x="4580083" y="2065790"/>
                  <a:pt x="4559908" y="2077438"/>
                  <a:pt x="4538665" y="2077046"/>
                </a:cubicBezTo>
                <a:cubicBezTo>
                  <a:pt x="4538665" y="2077046"/>
                  <a:pt x="4538665" y="2077046"/>
                  <a:pt x="4201084" y="2076201"/>
                </a:cubicBezTo>
                <a:cubicBezTo>
                  <a:pt x="4179577" y="2076805"/>
                  <a:pt x="4159259" y="2064910"/>
                  <a:pt x="4148664" y="2046559"/>
                </a:cubicBezTo>
                <a:cubicBezTo>
                  <a:pt x="4148664" y="2046559"/>
                  <a:pt x="4148664" y="2046559"/>
                  <a:pt x="3979505" y="1753567"/>
                </a:cubicBezTo>
                <a:cubicBezTo>
                  <a:pt x="3968545" y="1734583"/>
                  <a:pt x="3968768" y="1711673"/>
                  <a:pt x="3979680" y="1692718"/>
                </a:cubicBezTo>
                <a:cubicBezTo>
                  <a:pt x="3979680" y="1692718"/>
                  <a:pt x="3979680" y="1692718"/>
                  <a:pt x="4148104" y="1400573"/>
                </a:cubicBezTo>
                <a:cubicBezTo>
                  <a:pt x="4158385" y="1381980"/>
                  <a:pt x="4178560" y="1370332"/>
                  <a:pt x="4199803" y="1370724"/>
                </a:cubicBezTo>
                <a:close/>
                <a:moveTo>
                  <a:pt x="3525946" y="1141304"/>
                </a:moveTo>
                <a:cubicBezTo>
                  <a:pt x="3525946" y="1141304"/>
                  <a:pt x="3525946" y="1141304"/>
                  <a:pt x="3719554" y="1141427"/>
                </a:cubicBezTo>
                <a:cubicBezTo>
                  <a:pt x="3732112" y="1141443"/>
                  <a:pt x="3743567" y="1147909"/>
                  <a:pt x="3749860" y="1158808"/>
                </a:cubicBezTo>
                <a:cubicBezTo>
                  <a:pt x="3749860" y="1158808"/>
                  <a:pt x="3749860" y="1158808"/>
                  <a:pt x="3846980" y="1327024"/>
                </a:cubicBezTo>
                <a:cubicBezTo>
                  <a:pt x="3853063" y="1337561"/>
                  <a:pt x="3853144" y="1351077"/>
                  <a:pt x="3846670" y="1361598"/>
                </a:cubicBezTo>
                <a:cubicBezTo>
                  <a:pt x="3846670" y="1361598"/>
                  <a:pt x="3846670" y="1361598"/>
                  <a:pt x="3750182" y="1529691"/>
                </a:cubicBezTo>
                <a:cubicBezTo>
                  <a:pt x="3744279" y="1540366"/>
                  <a:pt x="3732695" y="1547054"/>
                  <a:pt x="3720499" y="1546828"/>
                </a:cubicBezTo>
                <a:cubicBezTo>
                  <a:pt x="3720499" y="1546828"/>
                  <a:pt x="3720499" y="1546828"/>
                  <a:pt x="3526682" y="1546343"/>
                </a:cubicBezTo>
                <a:cubicBezTo>
                  <a:pt x="3514334" y="1546689"/>
                  <a:pt x="3502669" y="1539861"/>
                  <a:pt x="3496586" y="1529324"/>
                </a:cubicBezTo>
                <a:cubicBezTo>
                  <a:pt x="3496586" y="1529324"/>
                  <a:pt x="3496586" y="1529324"/>
                  <a:pt x="3399466" y="1361108"/>
                </a:cubicBezTo>
                <a:cubicBezTo>
                  <a:pt x="3393173" y="1350208"/>
                  <a:pt x="3393302" y="1337055"/>
                  <a:pt x="3399566" y="1326172"/>
                </a:cubicBezTo>
                <a:cubicBezTo>
                  <a:pt x="3399566" y="1326172"/>
                  <a:pt x="3399566" y="1326172"/>
                  <a:pt x="3496264" y="1158441"/>
                </a:cubicBezTo>
                <a:cubicBezTo>
                  <a:pt x="3502167" y="1147767"/>
                  <a:pt x="3513750" y="1141079"/>
                  <a:pt x="3525946" y="1141304"/>
                </a:cubicBezTo>
                <a:close/>
                <a:moveTo>
                  <a:pt x="3955878" y="173494"/>
                </a:moveTo>
                <a:cubicBezTo>
                  <a:pt x="3955878" y="173494"/>
                  <a:pt x="3955878" y="173494"/>
                  <a:pt x="4500068" y="173838"/>
                </a:cubicBezTo>
                <a:cubicBezTo>
                  <a:pt x="4535365" y="173884"/>
                  <a:pt x="4567564" y="192057"/>
                  <a:pt x="4585252" y="222694"/>
                </a:cubicBezTo>
                <a:cubicBezTo>
                  <a:pt x="4585252" y="222694"/>
                  <a:pt x="4585252" y="222694"/>
                  <a:pt x="4858234" y="695514"/>
                </a:cubicBezTo>
                <a:cubicBezTo>
                  <a:pt x="4875332" y="725128"/>
                  <a:pt x="4875562" y="763121"/>
                  <a:pt x="4857363" y="792690"/>
                </a:cubicBezTo>
                <a:cubicBezTo>
                  <a:pt x="4857363" y="792690"/>
                  <a:pt x="4857363" y="792690"/>
                  <a:pt x="4586156" y="1265167"/>
                </a:cubicBezTo>
                <a:cubicBezTo>
                  <a:pt x="4569564" y="1295169"/>
                  <a:pt x="4537006" y="1313967"/>
                  <a:pt x="4502727" y="1313334"/>
                </a:cubicBezTo>
                <a:cubicBezTo>
                  <a:pt x="4502727" y="1313334"/>
                  <a:pt x="4502727" y="1313334"/>
                  <a:pt x="3957947" y="1311968"/>
                </a:cubicBezTo>
                <a:cubicBezTo>
                  <a:pt x="3923239" y="1312944"/>
                  <a:pt x="3890452" y="1293749"/>
                  <a:pt x="3873354" y="1264134"/>
                </a:cubicBezTo>
                <a:cubicBezTo>
                  <a:pt x="3873354" y="1264134"/>
                  <a:pt x="3873354" y="1264134"/>
                  <a:pt x="3600372" y="791315"/>
                </a:cubicBezTo>
                <a:cubicBezTo>
                  <a:pt x="3582684" y="760678"/>
                  <a:pt x="3583043" y="723707"/>
                  <a:pt x="3600653" y="693116"/>
                </a:cubicBezTo>
                <a:cubicBezTo>
                  <a:pt x="3600653" y="693116"/>
                  <a:pt x="3600653" y="693116"/>
                  <a:pt x="3872449" y="221662"/>
                </a:cubicBezTo>
                <a:cubicBezTo>
                  <a:pt x="3889041" y="191658"/>
                  <a:pt x="3921599" y="172861"/>
                  <a:pt x="3955878" y="173494"/>
                </a:cubicBezTo>
                <a:close/>
                <a:moveTo>
                  <a:pt x="3852283" y="0"/>
                </a:moveTo>
                <a:lnTo>
                  <a:pt x="6130031" y="0"/>
                </a:lnTo>
                <a:lnTo>
                  <a:pt x="6102465" y="36730"/>
                </a:lnTo>
                <a:cubicBezTo>
                  <a:pt x="6044520" y="95168"/>
                  <a:pt x="5963814" y="129272"/>
                  <a:pt x="5879948" y="127724"/>
                </a:cubicBezTo>
                <a:cubicBezTo>
                  <a:pt x="5879948" y="127724"/>
                  <a:pt x="5879948" y="127724"/>
                  <a:pt x="4102884" y="123270"/>
                </a:cubicBezTo>
                <a:cubicBezTo>
                  <a:pt x="4017972" y="125657"/>
                  <a:pt x="3936583" y="91034"/>
                  <a:pt x="3877665" y="32818"/>
                </a:cubicBezTo>
                <a:close/>
                <a:moveTo>
                  <a:pt x="0" y="0"/>
                </a:moveTo>
                <a:lnTo>
                  <a:pt x="3781476" y="0"/>
                </a:lnTo>
                <a:lnTo>
                  <a:pt x="3800985" y="47617"/>
                </a:lnTo>
                <a:cubicBezTo>
                  <a:pt x="3821943" y="127749"/>
                  <a:pt x="3811234" y="215546"/>
                  <a:pt x="3766711" y="287889"/>
                </a:cubicBezTo>
                <a:cubicBezTo>
                  <a:pt x="3766711" y="287889"/>
                  <a:pt x="3766711" y="287889"/>
                  <a:pt x="2882037" y="1829098"/>
                </a:cubicBezTo>
                <a:cubicBezTo>
                  <a:pt x="2827913" y="1926970"/>
                  <a:pt x="2721708" y="1988287"/>
                  <a:pt x="2609888" y="1986223"/>
                </a:cubicBezTo>
                <a:cubicBezTo>
                  <a:pt x="2609888" y="1986223"/>
                  <a:pt x="2609888" y="1986223"/>
                  <a:pt x="832823" y="1981768"/>
                </a:cubicBezTo>
                <a:cubicBezTo>
                  <a:pt x="719607" y="1984952"/>
                  <a:pt x="612654" y="1922338"/>
                  <a:pt x="556879" y="1825733"/>
                </a:cubicBezTo>
                <a:cubicBezTo>
                  <a:pt x="556879" y="1825733"/>
                  <a:pt x="556879" y="1825733"/>
                  <a:pt x="79254" y="998462"/>
                </a:cubicBezTo>
                <a:lnTo>
                  <a:pt x="0" y="861190"/>
                </a:lnTo>
                <a:close/>
              </a:path>
            </a:pathLst>
          </a:custGeom>
          <a:solidFill>
            <a:schemeClr val="bg1">
              <a:lumMod val="95000"/>
            </a:schemeClr>
          </a:solidFill>
        </p:spPr>
        <p:txBody>
          <a:bodyPr wrap="square" tIns="864000">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3866117" y="1816509"/>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divider slide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4048124" y="3795246"/>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Footer Placeholder 3">
            <a:extLst>
              <a:ext uri="{FF2B5EF4-FFF2-40B4-BE49-F238E27FC236}">
                <a16:creationId xmlns:a16="http://schemas.microsoft.com/office/drawing/2014/main" id="{734B1E83-6080-4D35-A216-8E5C399023B2}"/>
              </a:ext>
            </a:extLst>
          </p:cNvPr>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62273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Photo 1">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7D77123-FDC4-48FD-9EFB-8A84F6069060}"/>
              </a:ext>
            </a:extLst>
          </p:cNvPr>
          <p:cNvSpPr>
            <a:spLocks noGrp="1"/>
          </p:cNvSpPr>
          <p:nvPr>
            <p:ph type="pic" sz="quarter" idx="14" hasCustomPrompt="1"/>
          </p:nvPr>
        </p:nvSpPr>
        <p:spPr>
          <a:xfrm>
            <a:off x="6481149" y="1684742"/>
            <a:ext cx="4904790" cy="433376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5472000" cy="432000"/>
          </a:xfrm>
        </p:spPr>
        <p:txBody>
          <a:bodyPr/>
          <a:lstStyle>
            <a:lvl1pPr>
              <a:defRPr>
                <a:solidFill>
                  <a:schemeClr val="tx1">
                    <a:lumMod val="75000"/>
                    <a:lumOff val="25000"/>
                  </a:schemeClr>
                </a:solidFill>
              </a:defRPr>
            </a:lvl1pPr>
          </a:lstStyle>
          <a:p>
            <a:r>
              <a:rPr lang="en-US" noProof="0"/>
              <a:t>Click to edit page title</a:t>
            </a:r>
          </a:p>
        </p:txBody>
      </p:sp>
      <p:sp>
        <p:nvSpPr>
          <p:cNvPr id="10" name="Subtitle 2">
            <a:extLst>
              <a:ext uri="{FF2B5EF4-FFF2-40B4-BE49-F238E27FC236}">
                <a16:creationId xmlns:a16="http://schemas.microsoft.com/office/drawing/2014/main" id="{3FAEED1D-0E66-4F74-9455-675F5CB7EAD4}"/>
              </a:ext>
            </a:extLst>
          </p:cNvPr>
          <p:cNvSpPr>
            <a:spLocks noGrp="1"/>
          </p:cNvSpPr>
          <p:nvPr>
            <p:ph type="body" sz="quarter" idx="32" hasCustomPrompt="1"/>
          </p:nvPr>
        </p:nvSpPr>
        <p:spPr>
          <a:xfrm>
            <a:off x="431801" y="1008000"/>
            <a:ext cx="5472000"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p:nvPr>
        </p:nvSpPr>
        <p:spPr>
          <a:xfrm>
            <a:off x="432000" y="1511566"/>
            <a:ext cx="5472000" cy="4680434"/>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0505ED12-A431-4761-87A4-F05164BE0221}"/>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350103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Photo 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64B33BB-8F3A-42CE-BBDA-D08AA3266737}"/>
              </a:ext>
            </a:extLst>
          </p:cNvPr>
          <p:cNvSpPr>
            <a:spLocks noGrp="1"/>
          </p:cNvSpPr>
          <p:nvPr>
            <p:ph type="pic" sz="quarter" idx="36" hasCustomPrompt="1"/>
          </p:nvPr>
        </p:nvSpPr>
        <p:spPr>
          <a:xfrm>
            <a:off x="6282692" y="432000"/>
            <a:ext cx="5511800" cy="5760000"/>
          </a:xfrm>
          <a:custGeom>
            <a:avLst/>
            <a:gdLst>
              <a:gd name="connsiteX0" fmla="*/ 193823 w 5511800"/>
              <a:gd name="connsiteY0" fmla="*/ 0 h 5760000"/>
              <a:gd name="connsiteX1" fmla="*/ 5511800 w 5511800"/>
              <a:gd name="connsiteY1" fmla="*/ 0 h 5760000"/>
              <a:gd name="connsiteX2" fmla="*/ 5511800 w 5511800"/>
              <a:gd name="connsiteY2" fmla="*/ 5760000 h 5760000"/>
              <a:gd name="connsiteX3" fmla="*/ 193823 w 5511800"/>
              <a:gd name="connsiteY3" fmla="*/ 5760000 h 5760000"/>
              <a:gd name="connsiteX4" fmla="*/ 3937 w 5511800"/>
              <a:gd name="connsiteY4" fmla="*/ 5605239 h 5760000"/>
              <a:gd name="connsiteX5" fmla="*/ 0 w 5511800"/>
              <a:gd name="connsiteY5" fmla="*/ 5566186 h 5760000"/>
              <a:gd name="connsiteX6" fmla="*/ 0 w 5511800"/>
              <a:gd name="connsiteY6" fmla="*/ 193814 h 5760000"/>
              <a:gd name="connsiteX7" fmla="*/ 3937 w 5511800"/>
              <a:gd name="connsiteY7" fmla="*/ 154762 h 5760000"/>
              <a:gd name="connsiteX8" fmla="*/ 193823 w 5511800"/>
              <a:gd name="connsiteY8" fmla="*/ 0 h 57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1800" h="5760000">
                <a:moveTo>
                  <a:pt x="193823" y="0"/>
                </a:moveTo>
                <a:lnTo>
                  <a:pt x="5511800" y="0"/>
                </a:lnTo>
                <a:lnTo>
                  <a:pt x="5511800" y="5760000"/>
                </a:lnTo>
                <a:lnTo>
                  <a:pt x="193823" y="5760000"/>
                </a:lnTo>
                <a:cubicBezTo>
                  <a:pt x="100158" y="5760000"/>
                  <a:pt x="22011" y="5693561"/>
                  <a:pt x="3937" y="5605239"/>
                </a:cubicBezTo>
                <a:lnTo>
                  <a:pt x="0" y="5566186"/>
                </a:lnTo>
                <a:lnTo>
                  <a:pt x="0" y="193814"/>
                </a:lnTo>
                <a:lnTo>
                  <a:pt x="3937" y="154762"/>
                </a:lnTo>
                <a:cubicBezTo>
                  <a:pt x="22011" y="66440"/>
                  <a:pt x="100158" y="0"/>
                  <a:pt x="193823" y="0"/>
                </a:cubicBezTo>
                <a:close/>
              </a:path>
            </a:pathLst>
          </a:custGeom>
        </p:spPr>
        <p:txBody>
          <a:bodyPr wrap="square" tIns="0"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5472000" cy="432000"/>
          </a:xfrm>
        </p:spPr>
        <p:txBody>
          <a:bodyPr/>
          <a:lstStyle>
            <a:lvl1pPr>
              <a:defRPr>
                <a:solidFill>
                  <a:schemeClr val="tx1">
                    <a:lumMod val="75000"/>
                    <a:lumOff val="25000"/>
                  </a:schemeClr>
                </a:solidFill>
              </a:defRPr>
            </a:lvl1pPr>
          </a:lstStyle>
          <a:p>
            <a:r>
              <a:rPr lang="en-US" noProof="0"/>
              <a:t>Click to edit page title</a:t>
            </a:r>
          </a:p>
        </p:txBody>
      </p:sp>
      <p:sp>
        <p:nvSpPr>
          <p:cNvPr id="10" name="Subtitle 2">
            <a:extLst>
              <a:ext uri="{FF2B5EF4-FFF2-40B4-BE49-F238E27FC236}">
                <a16:creationId xmlns:a16="http://schemas.microsoft.com/office/drawing/2014/main" id="{3FAEED1D-0E66-4F74-9455-675F5CB7EAD4}"/>
              </a:ext>
            </a:extLst>
          </p:cNvPr>
          <p:cNvSpPr>
            <a:spLocks noGrp="1"/>
          </p:cNvSpPr>
          <p:nvPr>
            <p:ph type="body" sz="quarter" idx="32" hasCustomPrompt="1"/>
          </p:nvPr>
        </p:nvSpPr>
        <p:spPr>
          <a:xfrm>
            <a:off x="431801" y="1008000"/>
            <a:ext cx="5472000"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p:nvPr>
        </p:nvSpPr>
        <p:spPr>
          <a:xfrm>
            <a:off x="432000" y="1511566"/>
            <a:ext cx="5472000" cy="4680434"/>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0505ED12-A431-4761-87A4-F05164BE0221}"/>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416292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Photo 3">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7D77123-FDC4-48FD-9EFB-8A84F6069060}"/>
              </a:ext>
            </a:extLst>
          </p:cNvPr>
          <p:cNvSpPr>
            <a:spLocks noGrp="1"/>
          </p:cNvSpPr>
          <p:nvPr>
            <p:ph type="pic" sz="quarter" idx="14" hasCustomPrompt="1"/>
          </p:nvPr>
        </p:nvSpPr>
        <p:spPr>
          <a:xfrm>
            <a:off x="6812170" y="2376298"/>
            <a:ext cx="2405261" cy="212523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5472000" cy="432000"/>
          </a:xfrm>
        </p:spPr>
        <p:txBody>
          <a:bodyPr/>
          <a:lstStyle>
            <a:lvl1pPr>
              <a:defRPr>
                <a:solidFill>
                  <a:schemeClr val="tx1">
                    <a:lumMod val="75000"/>
                    <a:lumOff val="25000"/>
                  </a:schemeClr>
                </a:solidFill>
              </a:defRPr>
            </a:lvl1pPr>
          </a:lstStyle>
          <a:p>
            <a:r>
              <a:rPr lang="en-US" noProof="0"/>
              <a:t>Click to edit page title</a:t>
            </a:r>
          </a:p>
        </p:txBody>
      </p:sp>
      <p:sp>
        <p:nvSpPr>
          <p:cNvPr id="10" name="Subtitle 2">
            <a:extLst>
              <a:ext uri="{FF2B5EF4-FFF2-40B4-BE49-F238E27FC236}">
                <a16:creationId xmlns:a16="http://schemas.microsoft.com/office/drawing/2014/main" id="{3FAEED1D-0E66-4F74-9455-675F5CB7EAD4}"/>
              </a:ext>
            </a:extLst>
          </p:cNvPr>
          <p:cNvSpPr>
            <a:spLocks noGrp="1"/>
          </p:cNvSpPr>
          <p:nvPr>
            <p:ph type="body" sz="quarter" idx="32" hasCustomPrompt="1"/>
          </p:nvPr>
        </p:nvSpPr>
        <p:spPr>
          <a:xfrm>
            <a:off x="431801" y="1008000"/>
            <a:ext cx="5472000"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p:nvPr>
        </p:nvSpPr>
        <p:spPr>
          <a:xfrm>
            <a:off x="432000" y="1511566"/>
            <a:ext cx="5472000" cy="4680434"/>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a:xfrm>
            <a:off x="432000" y="6465991"/>
            <a:ext cx="5484930" cy="201532"/>
          </a:xfrm>
        </p:spPr>
        <p:txBody>
          <a:bodyPr/>
          <a:lstStyle/>
          <a:p>
            <a:r>
              <a:rPr lang="en-US" noProof="0" dirty="0"/>
              <a:t>RECAM SOLUTIONS PRIVATE LIMITED</a:t>
            </a:r>
          </a:p>
        </p:txBody>
      </p:sp>
      <p:sp>
        <p:nvSpPr>
          <p:cNvPr id="5" name="Slide Number Placeholder 4">
            <a:extLst>
              <a:ext uri="{FF2B5EF4-FFF2-40B4-BE49-F238E27FC236}">
                <a16:creationId xmlns:a16="http://schemas.microsoft.com/office/drawing/2014/main" id="{0505ED12-A431-4761-87A4-F05164BE0221}"/>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8" name="Picture Placeholder 7">
            <a:extLst>
              <a:ext uri="{FF2B5EF4-FFF2-40B4-BE49-F238E27FC236}">
                <a16:creationId xmlns:a16="http://schemas.microsoft.com/office/drawing/2014/main" id="{01317B12-44C8-4227-9EB8-973D2226E63F}"/>
              </a:ext>
            </a:extLst>
          </p:cNvPr>
          <p:cNvSpPr>
            <a:spLocks noGrp="1"/>
          </p:cNvSpPr>
          <p:nvPr>
            <p:ph type="pic" sz="quarter" idx="34" hasCustomPrompt="1"/>
          </p:nvPr>
        </p:nvSpPr>
        <p:spPr>
          <a:xfrm>
            <a:off x="8812420" y="1176148"/>
            <a:ext cx="2405261" cy="212523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9" name="Picture Placeholder 8">
            <a:extLst>
              <a:ext uri="{FF2B5EF4-FFF2-40B4-BE49-F238E27FC236}">
                <a16:creationId xmlns:a16="http://schemas.microsoft.com/office/drawing/2014/main" id="{1AD2255F-36DA-4BDE-B54D-F94F14B68B6C}"/>
              </a:ext>
            </a:extLst>
          </p:cNvPr>
          <p:cNvSpPr>
            <a:spLocks noGrp="1"/>
          </p:cNvSpPr>
          <p:nvPr>
            <p:ph type="pic" sz="quarter" idx="35" hasCustomPrompt="1"/>
          </p:nvPr>
        </p:nvSpPr>
        <p:spPr>
          <a:xfrm>
            <a:off x="8812419" y="3552739"/>
            <a:ext cx="2405261" cy="212523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Tree>
    <p:extLst>
      <p:ext uri="{BB962C8B-B14F-4D97-AF65-F5344CB8AC3E}">
        <p14:creationId xmlns:p14="http://schemas.microsoft.com/office/powerpoint/2010/main" val="2829556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with Subtitle">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CD92D281-07CD-478F-9BF5-BA7D43439A3D}"/>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B2C53265-8805-42B3-82B4-151EFBC42731}"/>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D0111EB4-98AF-4EB7-878B-31FD32A95141}"/>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33809002-30A9-49C0-BE36-B14DD1E4D872}"/>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5" name="Freeform 5">
            <a:extLst>
              <a:ext uri="{FF2B5EF4-FFF2-40B4-BE49-F238E27FC236}">
                <a16:creationId xmlns:a16="http://schemas.microsoft.com/office/drawing/2014/main" id="{FFD5C582-B212-4ADA-AB1B-0481AA39C3A9}"/>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9" name="Subtitle 2">
            <a:extLst>
              <a:ext uri="{FF2B5EF4-FFF2-40B4-BE49-F238E27FC236}">
                <a16:creationId xmlns:a16="http://schemas.microsoft.com/office/drawing/2014/main" id="{E4633398-8EC3-417B-BEA6-101D8F224678}"/>
              </a:ext>
            </a:extLst>
          </p:cNvPr>
          <p:cNvSpPr>
            <a:spLocks noGrp="1"/>
          </p:cNvSpPr>
          <p:nvPr>
            <p:ph type="body" sz="quarter" idx="32" hasCustomPrompt="1"/>
          </p:nvPr>
        </p:nvSpPr>
        <p:spPr>
          <a:xfrm>
            <a:off x="431800" y="1008000"/>
            <a:ext cx="11339513"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mparison Left Placeholder 1">
            <a:extLst>
              <a:ext uri="{FF2B5EF4-FFF2-40B4-BE49-F238E27FC236}">
                <a16:creationId xmlns:a16="http://schemas.microsoft.com/office/drawing/2014/main" id="{9322B50D-6A7D-41C6-BA57-613BC231DF36}"/>
              </a:ext>
            </a:extLst>
          </p:cNvPr>
          <p:cNvSpPr>
            <a:spLocks noGrp="1"/>
          </p:cNvSpPr>
          <p:nvPr>
            <p:ph type="body" idx="1"/>
          </p:nvPr>
        </p:nvSpPr>
        <p:spPr>
          <a:xfrm>
            <a:off x="432000" y="1515834"/>
            <a:ext cx="5472000" cy="360000"/>
          </a:xfrm>
        </p:spPr>
        <p:txBody>
          <a:bodyPr anchor="t"/>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4" name="Content Placeholder 2">
            <a:extLst>
              <a:ext uri="{FF2B5EF4-FFF2-40B4-BE49-F238E27FC236}">
                <a16:creationId xmlns:a16="http://schemas.microsoft.com/office/drawing/2014/main" id="{9FD584DA-F775-47B8-A1D7-6556AD5FCBD2}"/>
              </a:ext>
            </a:extLst>
          </p:cNvPr>
          <p:cNvSpPr>
            <a:spLocks noGrp="1"/>
          </p:cNvSpPr>
          <p:nvPr>
            <p:ph sz="half" idx="2"/>
          </p:nvPr>
        </p:nvSpPr>
        <p:spPr>
          <a:xfrm>
            <a:off x="432000" y="2023668"/>
            <a:ext cx="5472000" cy="4168332"/>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Comparison Left Placeholder 2">
            <a:extLst>
              <a:ext uri="{FF2B5EF4-FFF2-40B4-BE49-F238E27FC236}">
                <a16:creationId xmlns:a16="http://schemas.microsoft.com/office/drawing/2014/main" id="{78A963F8-6F6E-440E-B3B3-DDE13C083A36}"/>
              </a:ext>
            </a:extLst>
          </p:cNvPr>
          <p:cNvSpPr>
            <a:spLocks noGrp="1"/>
          </p:cNvSpPr>
          <p:nvPr>
            <p:ph type="body" sz="quarter" idx="13"/>
          </p:nvPr>
        </p:nvSpPr>
        <p:spPr>
          <a:xfrm>
            <a:off x="6300000" y="1516359"/>
            <a:ext cx="5472000" cy="358775"/>
          </a:xfrm>
        </p:spPr>
        <p:txBody>
          <a:bodyPr/>
          <a:lstStyle>
            <a:lvl1pPr marL="0" indent="0">
              <a:buNone/>
              <a:defRPr sz="2400" b="1"/>
            </a:lvl1pPr>
          </a:lstStyle>
          <a:p>
            <a:pPr lvl="0"/>
            <a:r>
              <a:rPr lang="en-US" noProof="0"/>
              <a:t>Edit Master text styles</a:t>
            </a:r>
          </a:p>
        </p:txBody>
      </p:sp>
      <p:sp>
        <p:nvSpPr>
          <p:cNvPr id="8" name="Text Placeholder 4">
            <a:extLst>
              <a:ext uri="{FF2B5EF4-FFF2-40B4-BE49-F238E27FC236}">
                <a16:creationId xmlns:a16="http://schemas.microsoft.com/office/drawing/2014/main" id="{DF0A5256-B267-47DA-858A-0F3867CB6139}"/>
              </a:ext>
            </a:extLst>
          </p:cNvPr>
          <p:cNvSpPr>
            <a:spLocks noGrp="1"/>
          </p:cNvSpPr>
          <p:nvPr>
            <p:ph type="body" sz="quarter" idx="12"/>
          </p:nvPr>
        </p:nvSpPr>
        <p:spPr>
          <a:xfrm>
            <a:off x="6299887" y="2020359"/>
            <a:ext cx="5472113" cy="4170891"/>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a:lstStyle/>
          <a:p>
            <a:r>
              <a:rPr lang="en-US" noProof="0"/>
              <a:t>RECAM SOLUTIONS PRIVATE LIMITED</a:t>
            </a:r>
            <a:endParaRPr lang="en-US" noProof="0" dirty="0"/>
          </a:p>
        </p:txBody>
      </p:sp>
      <p:sp>
        <p:nvSpPr>
          <p:cNvPr id="6" name="Slide Number Placeholder 5">
            <a:extLst>
              <a:ext uri="{FF2B5EF4-FFF2-40B4-BE49-F238E27FC236}">
                <a16:creationId xmlns:a16="http://schemas.microsoft.com/office/drawing/2014/main" id="{18733E7E-50D2-4F6C-9DF2-CF4C98C4B847}"/>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2509955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90ED7CE-A9D2-4D19-B978-56BFB74E657C}"/>
              </a:ext>
            </a:extLst>
          </p:cNvPr>
          <p:cNvSpPr>
            <a:spLocks noGrp="1"/>
          </p:cNvSpPr>
          <p:nvPr>
            <p:ph type="pic" sz="quarter" idx="14" hasCustomPrompt="1"/>
          </p:nvPr>
        </p:nvSpPr>
        <p:spPr>
          <a:xfrm>
            <a:off x="0" y="0"/>
            <a:ext cx="11771313" cy="6191250"/>
          </a:xfrm>
          <a:solidFill>
            <a:schemeClr val="bg1">
              <a:lumMod val="95000"/>
            </a:schemeClr>
          </a:solidFill>
        </p:spPr>
        <p:txBody>
          <a:bodyPr anchor="ct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2" name="Slide Number Placeholder 1">
            <a:extLst>
              <a:ext uri="{FF2B5EF4-FFF2-40B4-BE49-F238E27FC236}">
                <a16:creationId xmlns:a16="http://schemas.microsoft.com/office/drawing/2014/main" id="{8B3D119C-DBF5-4B4F-BE38-7BD7B5C8A5D0}"/>
              </a:ext>
            </a:extLst>
          </p:cNvPr>
          <p:cNvSpPr>
            <a:spLocks noGrp="1"/>
          </p:cNvSpPr>
          <p:nvPr>
            <p:ph type="sldNum" sz="quarter" idx="15"/>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6" name="Title 1">
            <a:extLst>
              <a:ext uri="{FF2B5EF4-FFF2-40B4-BE49-F238E27FC236}">
                <a16:creationId xmlns:a16="http://schemas.microsoft.com/office/drawing/2014/main" id="{BBC3BEE7-44AC-45BC-B4E7-93E3454EB83C}"/>
              </a:ext>
            </a:extLst>
          </p:cNvPr>
          <p:cNvSpPr>
            <a:spLocks noGrp="1"/>
          </p:cNvSpPr>
          <p:nvPr>
            <p:ph type="ctrTitle" hasCustomPrompt="1"/>
          </p:nvPr>
        </p:nvSpPr>
        <p:spPr>
          <a:xfrm>
            <a:off x="420687" y="5066452"/>
            <a:ext cx="4459766" cy="539345"/>
          </a:xfrm>
          <a:prstGeom prst="roundRect">
            <a:avLst>
              <a:gd name="adj" fmla="val 10086"/>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108000" rIns="180000" bIns="0" anchor="t"/>
          <a:lstStyle>
            <a:lvl1pPr algn="l">
              <a:lnSpc>
                <a:spcPct val="100000"/>
              </a:lnSpc>
              <a:defRPr sz="1800" b="0" spc="0">
                <a:solidFill>
                  <a:schemeClr val="bg1">
                    <a:lumMod val="95000"/>
                  </a:schemeClr>
                </a:solidFill>
                <a:latin typeface="+mn-lt"/>
              </a:defRPr>
            </a:lvl1pPr>
          </a:lstStyle>
          <a:p>
            <a:r>
              <a:rPr lang="en-US" noProof="0"/>
              <a:t>Enter your caption</a:t>
            </a:r>
          </a:p>
        </p:txBody>
      </p:sp>
    </p:spTree>
    <p:extLst>
      <p:ext uri="{BB962C8B-B14F-4D97-AF65-F5344CB8AC3E}">
        <p14:creationId xmlns:p14="http://schemas.microsoft.com/office/powerpoint/2010/main" val="1987784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0F41A2-6535-4CA6-81E4-026A5B56D9D7}"/>
              </a:ext>
            </a:extLst>
          </p:cNvPr>
          <p:cNvSpPr>
            <a:spLocks noGrp="1"/>
          </p:cNvSpPr>
          <p:nvPr>
            <p:ph type="title"/>
          </p:nvPr>
        </p:nvSpPr>
        <p:spPr>
          <a:xfrm>
            <a:off x="432000" y="432000"/>
            <a:ext cx="11328000" cy="432000"/>
          </a:xfrm>
          <a:prstGeom prst="rect">
            <a:avLst/>
          </a:prstGeom>
        </p:spPr>
        <p:txBody>
          <a:bodyPr vert="horz" lIns="0" tIns="0" rIns="0" bIns="0" rtlCol="0" anchor="ctr">
            <a:noAutofit/>
          </a:bodyPr>
          <a:lstStyle/>
          <a:p>
            <a:r>
              <a:rPr lang="en-US" noProof="0"/>
              <a:t>Click to edit page title</a:t>
            </a:r>
          </a:p>
        </p:txBody>
      </p:sp>
      <p:sp>
        <p:nvSpPr>
          <p:cNvPr id="3" name="Text Placeholder 2">
            <a:extLst>
              <a:ext uri="{FF2B5EF4-FFF2-40B4-BE49-F238E27FC236}">
                <a16:creationId xmlns:a16="http://schemas.microsoft.com/office/drawing/2014/main" id="{213AB95C-7DD4-4796-80E4-1B7466A2A037}"/>
              </a:ext>
            </a:extLst>
          </p:cNvPr>
          <p:cNvSpPr>
            <a:spLocks noGrp="1"/>
          </p:cNvSpPr>
          <p:nvPr>
            <p:ph type="body" idx="1"/>
          </p:nvPr>
        </p:nvSpPr>
        <p:spPr>
          <a:xfrm>
            <a:off x="432000" y="1512000"/>
            <a:ext cx="11328000" cy="4679250"/>
          </a:xfrm>
          <a:prstGeom prst="rect">
            <a:avLst/>
          </a:prstGeom>
        </p:spPr>
        <p:txBody>
          <a:bodyPr vert="horz" lIns="0" tIns="0" rIns="0" bIns="0" rtlCol="0">
            <a:no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58879C91-B77F-4273-9A27-A3535FB889DB}"/>
              </a:ext>
            </a:extLst>
          </p:cNvPr>
          <p:cNvSpPr>
            <a:spLocks noGrp="1"/>
          </p:cNvSpPr>
          <p:nvPr>
            <p:ph type="ftr" sz="quarter" idx="3"/>
          </p:nvPr>
        </p:nvSpPr>
        <p:spPr>
          <a:xfrm>
            <a:off x="432000" y="6544372"/>
            <a:ext cx="5484930" cy="201532"/>
          </a:xfrm>
          <a:prstGeom prst="rect">
            <a:avLst/>
          </a:prstGeom>
          <a:noFill/>
        </p:spPr>
        <p:txBody>
          <a:bodyPr vert="horz" lIns="0" tIns="0" rIns="0" bIns="0" rtlCol="0" anchor="ctr"/>
          <a:lstStyle>
            <a:lvl1pPr algn="l">
              <a:defRPr sz="1200">
                <a:solidFill>
                  <a:schemeClr val="tx1">
                    <a:lumMod val="75000"/>
                    <a:lumOff val="25000"/>
                  </a:schemeClr>
                </a:solidFill>
              </a:defRPr>
            </a:lvl1pPr>
          </a:lstStyle>
          <a:p>
            <a:r>
              <a:rPr lang="en-US" noProof="0" dirty="0"/>
              <a:t>RECAM SOLUTIONS PRIVATE LIMITED</a:t>
            </a:r>
          </a:p>
        </p:txBody>
      </p:sp>
      <p:pic>
        <p:nvPicPr>
          <p:cNvPr id="4" name="Picture 3"/>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10074939" y="6182974"/>
            <a:ext cx="1720821" cy="675026"/>
          </a:xfrm>
          <a:prstGeom prst="rect">
            <a:avLst/>
          </a:prstGeom>
        </p:spPr>
      </p:pic>
    </p:spTree>
    <p:extLst>
      <p:ext uri="{BB962C8B-B14F-4D97-AF65-F5344CB8AC3E}">
        <p14:creationId xmlns:p14="http://schemas.microsoft.com/office/powerpoint/2010/main" val="946163275"/>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62" r:id="rId3"/>
    <p:sldLayoutId id="2147483663" r:id="rId4"/>
    <p:sldLayoutId id="2147483658" r:id="rId5"/>
    <p:sldLayoutId id="2147483665" r:id="rId6"/>
    <p:sldLayoutId id="2147483666" r:id="rId7"/>
    <p:sldLayoutId id="2147483659" r:id="rId8"/>
    <p:sldLayoutId id="2147483660" r:id="rId9"/>
    <p:sldLayoutId id="2147483664" r:id="rId10"/>
    <p:sldLayoutId id="2147483656" r:id="rId11"/>
    <p:sldLayoutId id="2147483657" r:id="rId12"/>
    <p:sldLayoutId id="2147483667" r:id="rId13"/>
    <p:sldLayoutId id="2147483668" r:id="rId14"/>
    <p:sldLayoutId id="2147483650" r:id="rId15"/>
    <p:sldLayoutId id="2147483652" r:id="rId16"/>
    <p:sldLayoutId id="2147483669" r:id="rId17"/>
    <p:sldLayoutId id="2147483671" r:id="rId18"/>
    <p:sldLayoutId id="2147483672" r:id="rId19"/>
    <p:sldLayoutId id="2147483670" r:id="rId20"/>
    <p:sldLayoutId id="2147483673" r:id="rId21"/>
    <p:sldLayoutId id="2147483655" r:id="rId22"/>
  </p:sldLayoutIdLst>
  <p:hf sldNum="0" hd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2"/>
          <a:srcRect l="16274" r="16274"/>
          <a:stretch/>
        </p:blipFill>
        <p:spPr/>
      </p:pic>
      <p:sp>
        <p:nvSpPr>
          <p:cNvPr id="24" name="TextBox 23">
            <a:extLst>
              <a:ext uri="{FF2B5EF4-FFF2-40B4-BE49-F238E27FC236}">
                <a16:creationId xmlns:a16="http://schemas.microsoft.com/office/drawing/2014/main" id="{993B1474-02E3-4509-B5C5-84427653BA68}"/>
              </a:ext>
              <a:ext uri="{C183D7F6-B498-43B3-948B-1728B52AA6E4}">
                <adec:decorative xmlns:adec="http://schemas.microsoft.com/office/drawing/2017/decorative" val="1"/>
              </a:ext>
            </a:extLst>
          </p:cNvPr>
          <p:cNvSpPr txBox="1">
            <a:spLocks/>
          </p:cNvSpPr>
          <p:nvPr/>
        </p:nvSpPr>
        <p:spPr>
          <a:xfrm>
            <a:off x="11387102" y="1846217"/>
            <a:ext cx="804898" cy="1445623"/>
          </a:xfrm>
          <a:custGeom>
            <a:avLst/>
            <a:gdLst>
              <a:gd name="connsiteX0" fmla="*/ 99480 w 804898"/>
              <a:gd name="connsiteY0" fmla="*/ 0 h 3140150"/>
              <a:gd name="connsiteX1" fmla="*/ 804898 w 804898"/>
              <a:gd name="connsiteY1" fmla="*/ 0 h 3140150"/>
              <a:gd name="connsiteX2" fmla="*/ 804898 w 804898"/>
              <a:gd name="connsiteY2" fmla="*/ 357262 h 3140150"/>
              <a:gd name="connsiteX3" fmla="*/ 804898 w 804898"/>
              <a:gd name="connsiteY3" fmla="*/ 2782888 h 3140150"/>
              <a:gd name="connsiteX4" fmla="*/ 804898 w 804898"/>
              <a:gd name="connsiteY4" fmla="*/ 3140150 h 3140150"/>
              <a:gd name="connsiteX5" fmla="*/ 99480 w 804898"/>
              <a:gd name="connsiteY5" fmla="*/ 3140150 h 3140150"/>
              <a:gd name="connsiteX6" fmla="*/ 0 w 804898"/>
              <a:gd name="connsiteY6" fmla="*/ 3013250 h 3140150"/>
              <a:gd name="connsiteX7" fmla="*/ 0 w 804898"/>
              <a:gd name="connsiteY7" fmla="*/ 2655988 h 3140150"/>
              <a:gd name="connsiteX8" fmla="*/ 0 w 804898"/>
              <a:gd name="connsiteY8" fmla="*/ 484162 h 3140150"/>
              <a:gd name="connsiteX9" fmla="*/ 0 w 804898"/>
              <a:gd name="connsiteY9" fmla="*/ 126900 h 3140150"/>
              <a:gd name="connsiteX10" fmla="*/ 99480 w 804898"/>
              <a:gd name="connsiteY10" fmla="*/ 0 h 31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98" h="3140150">
                <a:moveTo>
                  <a:pt x="99480" y="0"/>
                </a:moveTo>
                <a:lnTo>
                  <a:pt x="804898" y="0"/>
                </a:lnTo>
                <a:lnTo>
                  <a:pt x="804898" y="357262"/>
                </a:lnTo>
                <a:lnTo>
                  <a:pt x="804898" y="2782888"/>
                </a:lnTo>
                <a:lnTo>
                  <a:pt x="804898" y="3140150"/>
                </a:lnTo>
                <a:lnTo>
                  <a:pt x="99480" y="3140150"/>
                </a:lnTo>
                <a:cubicBezTo>
                  <a:pt x="44539" y="3140150"/>
                  <a:pt x="0" y="3083334"/>
                  <a:pt x="0" y="3013250"/>
                </a:cubicBezTo>
                <a:lnTo>
                  <a:pt x="0" y="2655988"/>
                </a:lnTo>
                <a:lnTo>
                  <a:pt x="0" y="484162"/>
                </a:lnTo>
                <a:lnTo>
                  <a:pt x="0" y="126900"/>
                </a:lnTo>
                <a:cubicBezTo>
                  <a:pt x="0" y="56816"/>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18" name="Isosceles Triangle 17">
            <a:extLst>
              <a:ext uri="{FF2B5EF4-FFF2-40B4-BE49-F238E27FC236}">
                <a16:creationId xmlns:a16="http://schemas.microsoft.com/office/drawing/2014/main" id="{FAB4748B-F532-4C70-827A-5FEA8C084327}"/>
              </a:ext>
              <a:ext uri="{C183D7F6-B498-43B3-948B-1728B52AA6E4}">
                <adec:decorative xmlns:adec="http://schemas.microsoft.com/office/drawing/2017/decorative" val="1"/>
              </a:ext>
            </a:extLst>
          </p:cNvPr>
          <p:cNvSpPr/>
          <p:nvPr/>
        </p:nvSpPr>
        <p:spPr>
          <a:xfrm rot="10800000">
            <a:off x="11387101" y="2840742"/>
            <a:ext cx="497957"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4937760" y="1367247"/>
            <a:ext cx="6947299" cy="1497874"/>
          </a:xfrm>
        </p:spPr>
        <p:txBody>
          <a:bodyPr/>
          <a:lstStyle/>
          <a:p>
            <a:pPr>
              <a:lnSpc>
                <a:spcPts val="4500"/>
              </a:lnSpc>
              <a:spcAft>
                <a:spcPts val="1200"/>
              </a:spcAft>
            </a:pPr>
            <a:r>
              <a:rPr lang="en-US" dirty="0"/>
              <a:t>Lease  Term</a:t>
            </a:r>
          </a:p>
        </p:txBody>
      </p:sp>
      <p:sp>
        <p:nvSpPr>
          <p:cNvPr id="9" name="Footer Placeholder 8"/>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409167464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dirty="0">
                <a:latin typeface="Amaranth" panose="02000503050000020004" pitchFamily="2" charset="0"/>
              </a:rPr>
              <a:t>Term</a:t>
            </a: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75318"/>
            <a:ext cx="10378985" cy="1785104"/>
          </a:xfrm>
          <a:prstGeom prst="rect">
            <a:avLst/>
          </a:prstGeom>
          <a:noFill/>
        </p:spPr>
        <p:txBody>
          <a:bodyPr wrap="square">
            <a:spAutoFit/>
          </a:bodyPr>
          <a:lstStyle/>
          <a:p>
            <a:r>
              <a:rPr lang="en-US" sz="2200" b="1" u="sng" dirty="0">
                <a:latin typeface="Amaranth" panose="02000503050000020004" pitchFamily="2" charset="0"/>
              </a:rPr>
              <a:t>Future term</a:t>
            </a:r>
            <a:r>
              <a:rPr lang="en-US" sz="2200" dirty="0">
                <a:latin typeface="Amaranth" panose="02000503050000020004" pitchFamily="2" charset="0"/>
              </a:rPr>
              <a:t> is the period which has not begun and it is after the Current term. (</a:t>
            </a:r>
            <a:r>
              <a:rPr lang="en-US" sz="2200" dirty="0" err="1">
                <a:latin typeface="Amaranth" panose="02000503050000020004" pitchFamily="2" charset="0"/>
              </a:rPr>
              <a:t>i.e</a:t>
            </a:r>
            <a:r>
              <a:rPr lang="en-US" sz="2200" dirty="0">
                <a:latin typeface="Amaranth" panose="02000503050000020004" pitchFamily="2" charset="0"/>
              </a:rPr>
              <a:t>) Option term.</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This future term is yet to be exercised by the parties, but has the option to extend for further periods.</a:t>
            </a:r>
          </a:p>
        </p:txBody>
      </p:sp>
    </p:spTree>
    <p:extLst>
      <p:ext uri="{BB962C8B-B14F-4D97-AF65-F5344CB8AC3E}">
        <p14:creationId xmlns:p14="http://schemas.microsoft.com/office/powerpoint/2010/main" val="153590396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t="10479" b="10479"/>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dirty="0">
                <a:latin typeface="Amaranth" panose="02000503050000020004" pitchFamily="2" charset="0"/>
              </a:rPr>
              <a:t>Tenancy Gap</a:t>
            </a:r>
          </a:p>
        </p:txBody>
      </p:sp>
    </p:spTree>
    <p:extLst>
      <p:ext uri="{BB962C8B-B14F-4D97-AF65-F5344CB8AC3E}">
        <p14:creationId xmlns:p14="http://schemas.microsoft.com/office/powerpoint/2010/main" val="1068046078"/>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dirty="0">
                <a:latin typeface="Amaranth" panose="02000503050000020004" pitchFamily="2" charset="0"/>
              </a:rPr>
              <a:t>Tenancy Gap</a:t>
            </a: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96621"/>
            <a:ext cx="10378985" cy="3816429"/>
          </a:xfrm>
          <a:prstGeom prst="rect">
            <a:avLst/>
          </a:prstGeom>
          <a:noFill/>
        </p:spPr>
        <p:txBody>
          <a:bodyPr wrap="square">
            <a:spAutoFit/>
          </a:bodyPr>
          <a:lstStyle/>
          <a:p>
            <a:r>
              <a:rPr lang="en-US" sz="2200" dirty="0">
                <a:latin typeface="Amaranth" panose="02000503050000020004" pitchFamily="2" charset="0"/>
              </a:rPr>
              <a:t>If the initial lease is available and it is further renewed through Amendments/Renewal Lease and if a gap exists or term details are missing in between the original expiration date and renewal term start date, it is called tenancy gap, which should be noted to client based on the requirement.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Example: Lease is for 12 months from April 1, 2022 to March 31, 2023.</a:t>
            </a:r>
          </a:p>
          <a:p>
            <a:pPr marL="342900" indent="-342900">
              <a:buFont typeface="Arial" panose="020B0604020202020204" pitchFamily="34" charset="0"/>
              <a:buChar char="•"/>
            </a:pPr>
            <a:r>
              <a:rPr lang="en-US" sz="2200" dirty="0">
                <a:latin typeface="Amaranth" panose="02000503050000020004" pitchFamily="2" charset="0"/>
              </a:rPr>
              <a:t>Per 1st Amendment the term is extended from January 1, 2024 to December 31, 2024.</a:t>
            </a:r>
          </a:p>
          <a:p>
            <a:pPr marL="342900" indent="-342900">
              <a:buFont typeface="Arial" panose="020B0604020202020204" pitchFamily="34" charset="0"/>
              <a:buChar char="•"/>
            </a:pPr>
            <a:r>
              <a:rPr lang="en-US" sz="2200" dirty="0">
                <a:latin typeface="Amaranth" panose="02000503050000020004" pitchFamily="2" charset="0"/>
              </a:rPr>
              <a:t>Tenancy Gap Exist from April 1, 2023 to December 31, 2023. </a:t>
            </a:r>
          </a:p>
          <a:p>
            <a:pPr marL="342900" indent="-342900">
              <a:buFont typeface="Arial" panose="020B0604020202020204" pitchFamily="34" charset="0"/>
              <a:buChar char="•"/>
            </a:pPr>
            <a:endParaRPr lang="en-US" sz="2200" dirty="0">
              <a:latin typeface="Amaranth" panose="02000503050000020004" pitchFamily="2" charset="0"/>
            </a:endParaRPr>
          </a:p>
          <a:p>
            <a:endParaRPr lang="en-US" sz="2200" dirty="0">
              <a:latin typeface="Amaranth" panose="02000503050000020004" pitchFamily="2" charset="0"/>
            </a:endParaRPr>
          </a:p>
        </p:txBody>
      </p:sp>
    </p:spTree>
    <p:extLst>
      <p:ext uri="{BB962C8B-B14F-4D97-AF65-F5344CB8AC3E}">
        <p14:creationId xmlns:p14="http://schemas.microsoft.com/office/powerpoint/2010/main" val="2918653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t="10573" b="10573"/>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a:latin typeface="Amaranth" panose="02000503050000020004" pitchFamily="2" charset="0"/>
              </a:rPr>
              <a:t>Leasing Cycle</a:t>
            </a:r>
            <a:endParaRPr lang="en-IN" sz="2800" b="1" dirty="0">
              <a:latin typeface="Amaranth" panose="02000503050000020004" pitchFamily="2" charset="0"/>
            </a:endParaRPr>
          </a:p>
        </p:txBody>
      </p:sp>
    </p:spTree>
    <p:extLst>
      <p:ext uri="{BB962C8B-B14F-4D97-AF65-F5344CB8AC3E}">
        <p14:creationId xmlns:p14="http://schemas.microsoft.com/office/powerpoint/2010/main" val="2188597223"/>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US" sz="3200" b="1" dirty="0">
                <a:latin typeface="Amaranth" panose="02000503050000020004" pitchFamily="2" charset="0"/>
              </a:rPr>
              <a:t>Leasing Cycle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96621"/>
            <a:ext cx="10378985" cy="3816429"/>
          </a:xfrm>
          <a:prstGeom prst="rect">
            <a:avLst/>
          </a:prstGeom>
          <a:noFill/>
        </p:spPr>
        <p:txBody>
          <a:bodyPr wrap="square">
            <a:spAutoFit/>
          </a:bodyPr>
          <a:lstStyle/>
          <a:p>
            <a:pPr marL="342900" indent="-342900">
              <a:buFont typeface="Arial" panose="020B0604020202020204" pitchFamily="34" charset="0"/>
              <a:buChar char="•"/>
            </a:pPr>
            <a:r>
              <a:rPr lang="en-US" sz="2200" dirty="0">
                <a:latin typeface="Amaranth" panose="02000503050000020004" pitchFamily="2" charset="0"/>
              </a:rPr>
              <a:t>The Lease term or any renewal periods will be defined during the Lease negotiation between the parties and after the mutual agreement they enter into contract for the agreed defined term. </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The Lease will be effective from the date of Commencement to expiration date.</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For the agreed Lease period, the parties will be binding for all obligations.</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After the expiration of the Lease, again the re-negotiation for renewal of Lease will take place to suit the business requirement, if required based on parties mutual consent.</a:t>
            </a:r>
          </a:p>
        </p:txBody>
      </p:sp>
    </p:spTree>
    <p:extLst>
      <p:ext uri="{BB962C8B-B14F-4D97-AF65-F5344CB8AC3E}">
        <p14:creationId xmlns:p14="http://schemas.microsoft.com/office/powerpoint/2010/main" val="186278394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t="11887" b="11887"/>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dirty="0">
                <a:latin typeface="Amaranth" panose="02000503050000020004" pitchFamily="2" charset="0"/>
              </a:rPr>
              <a:t>Attributes</a:t>
            </a:r>
          </a:p>
        </p:txBody>
      </p:sp>
    </p:spTree>
    <p:extLst>
      <p:ext uri="{BB962C8B-B14F-4D97-AF65-F5344CB8AC3E}">
        <p14:creationId xmlns:p14="http://schemas.microsoft.com/office/powerpoint/2010/main" val="2046135977"/>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US" sz="3200" b="1" dirty="0">
                <a:latin typeface="Amaranth" panose="02000503050000020004" pitchFamily="2" charset="0"/>
              </a:rPr>
              <a:t>Importance of Attributes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96621"/>
            <a:ext cx="10378985" cy="3816429"/>
          </a:xfrm>
          <a:prstGeom prst="rect">
            <a:avLst/>
          </a:prstGeom>
          <a:noFill/>
        </p:spPr>
        <p:txBody>
          <a:bodyPr wrap="square">
            <a:spAutoFit/>
          </a:bodyPr>
          <a:lstStyle/>
          <a:p>
            <a:pPr marL="342900" indent="-342900">
              <a:buFont typeface="Arial" panose="020B0604020202020204" pitchFamily="34" charset="0"/>
              <a:buChar char="•"/>
            </a:pPr>
            <a:r>
              <a:rPr lang="en-US" sz="2200" dirty="0">
                <a:latin typeface="Amaranth" panose="02000503050000020004" pitchFamily="2" charset="0"/>
              </a:rPr>
              <a:t>If the Lease term/option term dates are incorrect, then the Lease will start and end on the different period and the Lease will be null and void if it doesn’t commence or terminate on the right period.</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Lease term and its associated dates are very important as the parties are obliged to fulfill all terms and conditions during such period.</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Lease dates to be calculated or arrived correctly, as all the Rent and other payments to be made on the actual due date otherwise the Tenant will make payment from a different period which is incorrect or will incur penalty for late payment.</a:t>
            </a:r>
          </a:p>
        </p:txBody>
      </p:sp>
    </p:spTree>
    <p:extLst>
      <p:ext uri="{BB962C8B-B14F-4D97-AF65-F5344CB8AC3E}">
        <p14:creationId xmlns:p14="http://schemas.microsoft.com/office/powerpoint/2010/main" val="9627760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US" sz="3200" b="1" dirty="0">
                <a:latin typeface="Amaranth" panose="02000503050000020004" pitchFamily="2" charset="0"/>
              </a:rPr>
              <a:t>Importance of Attributes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96621"/>
            <a:ext cx="10378985" cy="2800767"/>
          </a:xfrm>
          <a:prstGeom prst="rect">
            <a:avLst/>
          </a:prstGeom>
          <a:noFill/>
        </p:spPr>
        <p:txBody>
          <a:bodyPr wrap="square">
            <a:spAutoFit/>
          </a:bodyPr>
          <a:lstStyle/>
          <a:p>
            <a:pPr marL="342900" indent="-342900">
              <a:buFont typeface="Arial" panose="020B0604020202020204" pitchFamily="34" charset="0"/>
              <a:buChar char="•"/>
            </a:pPr>
            <a:r>
              <a:rPr lang="en-US" sz="2200" dirty="0">
                <a:latin typeface="Amaranth" panose="02000503050000020004" pitchFamily="2" charset="0"/>
              </a:rPr>
              <a:t>We need to calculate payment dates for expenses (Rent, </a:t>
            </a:r>
            <a:r>
              <a:rPr lang="en-US" sz="2200" dirty="0" err="1">
                <a:latin typeface="Amaranth" panose="02000503050000020004" pitchFamily="2" charset="0"/>
              </a:rPr>
              <a:t>Opex</a:t>
            </a:r>
            <a:r>
              <a:rPr lang="en-US" sz="2200" dirty="0">
                <a:latin typeface="Amaranth" panose="02000503050000020004" pitchFamily="2" charset="0"/>
              </a:rPr>
              <a:t>, taxes and other expenses) based on the definitions of respective terms such as Lease Year, Fiscal Year and Calendar Year as given in the Lease. Failing to do so can result in accounting mistakes.</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The option dates are equally important, as the Tenant needs to know on which day the notice to be provided for exercising the option, otherwise the options dates will get expire and Tenant will not be able to avail such options. </a:t>
            </a:r>
          </a:p>
        </p:txBody>
      </p:sp>
    </p:spTree>
    <p:extLst>
      <p:ext uri="{BB962C8B-B14F-4D97-AF65-F5344CB8AC3E}">
        <p14:creationId xmlns:p14="http://schemas.microsoft.com/office/powerpoint/2010/main" val="24743907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Month/Calendar Month/Full Calendar Month/Year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71268"/>
            <a:ext cx="10378985" cy="4154984"/>
          </a:xfrm>
          <a:prstGeom prst="rect">
            <a:avLst/>
          </a:prstGeom>
          <a:noFill/>
        </p:spPr>
        <p:txBody>
          <a:bodyPr wrap="square">
            <a:spAutoFit/>
          </a:bodyPr>
          <a:lstStyle/>
          <a:p>
            <a:r>
              <a:rPr lang="en-US" sz="2400" b="1" u="sng" dirty="0">
                <a:latin typeface="Amaranth" panose="02000503050000020004" pitchFamily="2" charset="0"/>
              </a:rPr>
              <a:t>Month/Calendar Month</a:t>
            </a:r>
            <a:r>
              <a:rPr lang="en-US" sz="2400" dirty="0">
                <a:latin typeface="Amaranth" panose="02000503050000020004" pitchFamily="2" charset="0"/>
              </a:rPr>
              <a:t>: It is a 30 or 31 day period.</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If the day starts on the first day of the month, it will end on the last day of the month either 30th or 31st. </a:t>
            </a:r>
          </a:p>
          <a:p>
            <a:pPr marL="342900" indent="-342900">
              <a:buFont typeface="Arial" panose="020B0604020202020204" pitchFamily="34" charset="0"/>
              <a:buChar char="•"/>
            </a:pPr>
            <a:endParaRPr lang="en-US" sz="2400" dirty="0">
              <a:latin typeface="Amaranth" panose="02000503050000020004" pitchFamily="2" charset="0"/>
            </a:endParaRPr>
          </a:p>
          <a:p>
            <a:r>
              <a:rPr lang="en-US" sz="2400" dirty="0">
                <a:latin typeface="Amaranth" panose="02000503050000020004" pitchFamily="2" charset="0"/>
              </a:rPr>
              <a:t>	Example: April 1st 2024 – April 30th 2024</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If the day starts on middle of the month, then it ends on a day before the start date on the following month. </a:t>
            </a:r>
          </a:p>
          <a:p>
            <a:endParaRPr lang="en-US" sz="2400" dirty="0">
              <a:latin typeface="Amaranth" panose="02000503050000020004" pitchFamily="2" charset="0"/>
            </a:endParaRPr>
          </a:p>
          <a:p>
            <a:r>
              <a:rPr lang="en-US" sz="2400" dirty="0">
                <a:latin typeface="Amaranth" panose="02000503050000020004" pitchFamily="2" charset="0"/>
              </a:rPr>
              <a:t>	Example April 14th 2024 – May 13th 2024</a:t>
            </a:r>
          </a:p>
        </p:txBody>
      </p:sp>
    </p:spTree>
    <p:extLst>
      <p:ext uri="{BB962C8B-B14F-4D97-AF65-F5344CB8AC3E}">
        <p14:creationId xmlns:p14="http://schemas.microsoft.com/office/powerpoint/2010/main" val="15627297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additive="base">
                                        <p:cTn id="3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Month/Calendar Month/Full Calendar Month/Year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68627"/>
            <a:ext cx="10378985" cy="4524315"/>
          </a:xfrm>
          <a:prstGeom prst="rect">
            <a:avLst/>
          </a:prstGeom>
          <a:noFill/>
        </p:spPr>
        <p:txBody>
          <a:bodyPr wrap="square">
            <a:spAutoFit/>
          </a:bodyPr>
          <a:lstStyle/>
          <a:p>
            <a:r>
              <a:rPr lang="en-US" sz="2400" b="1" u="sng" dirty="0">
                <a:latin typeface="Amaranth" panose="02000503050000020004" pitchFamily="2" charset="0"/>
              </a:rPr>
              <a:t>Full Calendar Month</a:t>
            </a:r>
            <a:r>
              <a:rPr lang="en-US" sz="2400" dirty="0">
                <a:latin typeface="Amaranth" panose="02000503050000020004" pitchFamily="2" charset="0"/>
              </a:rPr>
              <a:t>:  It is the complete 30 or 31 days in the calendar month.</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If the day starts on the first of the month it will end on the last day of the current month.  Example:  April 1st 2024 – April 30th 2024</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If the day starts on the middle of the month it will end on the last day of the next month.  Example:  April 14th 2024 – May 31st 2024.</a:t>
            </a:r>
          </a:p>
          <a:p>
            <a:endParaRPr lang="en-US" sz="2400" dirty="0">
              <a:latin typeface="Amaranth" panose="02000503050000020004" pitchFamily="2" charset="0"/>
            </a:endParaRPr>
          </a:p>
          <a:p>
            <a:r>
              <a:rPr lang="en-US" sz="2400" b="1" u="sng" dirty="0">
                <a:latin typeface="Amaranth" panose="02000503050000020004" pitchFamily="2" charset="0"/>
              </a:rPr>
              <a:t>Year</a:t>
            </a:r>
            <a:r>
              <a:rPr lang="en-US" sz="2400" dirty="0">
                <a:latin typeface="Amaranth" panose="02000503050000020004" pitchFamily="2" charset="0"/>
              </a:rPr>
              <a:t> is a consecutive 12 month period</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Example:  April 1st 2024 – March 31st 2025</a:t>
            </a:r>
          </a:p>
          <a:p>
            <a:pPr marL="342900" indent="-342900">
              <a:buFont typeface="Arial" panose="020B0604020202020204" pitchFamily="34" charset="0"/>
              <a:buChar char="•"/>
            </a:pPr>
            <a:r>
              <a:rPr lang="en-US" sz="2400" dirty="0">
                <a:latin typeface="Amaranth" panose="02000503050000020004" pitchFamily="2" charset="0"/>
              </a:rPr>
              <a:t>Example:  April 14th 2024 – April 13th 2025</a:t>
            </a:r>
          </a:p>
        </p:txBody>
      </p:sp>
    </p:spTree>
    <p:extLst>
      <p:ext uri="{BB962C8B-B14F-4D97-AF65-F5344CB8AC3E}">
        <p14:creationId xmlns:p14="http://schemas.microsoft.com/office/powerpoint/2010/main" val="23674141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xEl>
                                              <p:pRg st="8" end="8"/>
                                            </p:txEl>
                                          </p:spTgt>
                                        </p:tgtEl>
                                        <p:attrNameLst>
                                          <p:attrName>style.visibility</p:attrName>
                                        </p:attrNameLst>
                                      </p:cBhvr>
                                      <p:to>
                                        <p:strVal val="visible"/>
                                      </p:to>
                                    </p:set>
                                    <p:anim calcmode="lin" valueType="num">
                                      <p:cBhvr additive="base">
                                        <p:cTn id="49"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txEl>
                                              <p:pRg st="9" end="9"/>
                                            </p:txEl>
                                          </p:spTgt>
                                        </p:tgtEl>
                                        <p:attrNameLst>
                                          <p:attrName>style.visibility</p:attrName>
                                        </p:attrNameLst>
                                      </p:cBhvr>
                                      <p:to>
                                        <p:strVal val="visible"/>
                                      </p:to>
                                    </p:set>
                                    <p:anim calcmode="lin" valueType="num">
                                      <p:cBhvr additive="base">
                                        <p:cTn id="55"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E5080DE-E46D-7494-2B8A-95CFFCB40015}"/>
              </a:ext>
            </a:extLst>
          </p:cNvPr>
          <p:cNvSpPr txBox="1"/>
          <p:nvPr/>
        </p:nvSpPr>
        <p:spPr>
          <a:xfrm>
            <a:off x="432000" y="431999"/>
            <a:ext cx="3932237" cy="1600199"/>
          </a:xfrm>
          <a:prstGeom prst="rect">
            <a:avLst/>
          </a:prstGeom>
        </p:spPr>
        <p:txBody>
          <a:bodyPr vert="horz" lIns="0" tIns="0" rIns="0" bIns="0" rtlCol="0" anchor="b">
            <a:normAutofit/>
          </a:bodyPr>
          <a:lstStyle/>
          <a:p>
            <a:pPr>
              <a:lnSpc>
                <a:spcPct val="90000"/>
              </a:lnSpc>
              <a:spcBef>
                <a:spcPct val="0"/>
              </a:spcBef>
              <a:spcAft>
                <a:spcPts val="600"/>
              </a:spcAft>
            </a:pPr>
            <a:r>
              <a:rPr lang="en-US" sz="4400" b="1" kern="1200" dirty="0">
                <a:solidFill>
                  <a:schemeClr val="tx1">
                    <a:lumMod val="75000"/>
                    <a:lumOff val="25000"/>
                  </a:schemeClr>
                </a:solidFill>
                <a:latin typeface="Amaranth" panose="02000503050000020004" pitchFamily="2" charset="0"/>
                <a:ea typeface="+mj-ea"/>
                <a:cs typeface="+mj-cs"/>
              </a:rPr>
              <a:t>Synopsis</a:t>
            </a:r>
          </a:p>
        </p:txBody>
      </p:sp>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a:xfrm>
            <a:off x="432000" y="6544372"/>
            <a:ext cx="5484930" cy="201532"/>
          </a:xfrm>
        </p:spPr>
        <p:txBody>
          <a:bodyPr vert="horz" lIns="0" tIns="0" rIns="0" bIns="0" rtlCol="0" anchor="ctr">
            <a:normAutofit/>
          </a:bodyPr>
          <a:lstStyle/>
          <a:p>
            <a:pPr>
              <a:spcAft>
                <a:spcPts val="600"/>
              </a:spcAft>
            </a:pPr>
            <a:r>
              <a:rPr lang="en-US" kern="1200">
                <a:latin typeface="+mn-lt"/>
                <a:ea typeface="+mn-ea"/>
                <a:cs typeface="+mn-cs"/>
              </a:rPr>
              <a:t>RECAM SOLUTIONS PRIVATE LIMITED</a:t>
            </a:r>
          </a:p>
        </p:txBody>
      </p:sp>
      <p:sp>
        <p:nvSpPr>
          <p:cNvPr id="22" name="TextBox 21">
            <a:extLst>
              <a:ext uri="{FF2B5EF4-FFF2-40B4-BE49-F238E27FC236}">
                <a16:creationId xmlns:a16="http://schemas.microsoft.com/office/drawing/2014/main" id="{7CC6DF2C-ECC9-7422-B6EB-D586EC485CCF}"/>
              </a:ext>
            </a:extLst>
          </p:cNvPr>
          <p:cNvSpPr txBox="1"/>
          <p:nvPr/>
        </p:nvSpPr>
        <p:spPr>
          <a:xfrm>
            <a:off x="434062" y="2134300"/>
            <a:ext cx="3932237" cy="3811588"/>
          </a:xfrm>
          <a:prstGeom prst="rect">
            <a:avLst/>
          </a:prstGeom>
        </p:spPr>
        <p:txBody>
          <a:bodyPr vert="horz" lIns="0" tIns="0" rIns="0" bIns="0" rtlCol="0">
            <a:normAutofit/>
          </a:bodyPr>
          <a:lstStyle/>
          <a:p>
            <a:pPr>
              <a:lnSpc>
                <a:spcPct val="90000"/>
              </a:lnSpc>
              <a:spcBef>
                <a:spcPts val="1000"/>
              </a:spcBef>
            </a:pPr>
            <a:r>
              <a:rPr lang="en-US" sz="1600" kern="1200">
                <a:solidFill>
                  <a:schemeClr val="tx1">
                    <a:lumMod val="75000"/>
                    <a:lumOff val="25000"/>
                  </a:schemeClr>
                </a:solidFill>
                <a:latin typeface="+mn-lt"/>
                <a:ea typeface="+mn-ea"/>
                <a:cs typeface="+mn-cs"/>
              </a:rPr>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5183188" y="926522"/>
            <a:ext cx="6544468" cy="5513889"/>
          </a:xfrm>
          <a:prstGeom prst="rect">
            <a:avLst/>
          </a:prstGeom>
        </p:spPr>
        <p:txBody>
          <a:bodyPr vert="horz" lIns="0" tIns="0" rIns="0" bIns="0" rtlCol="0">
            <a:normAutofit/>
          </a:bodyPr>
          <a:lstStyle/>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Introduction</a:t>
            </a:r>
          </a:p>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Lease Dates</a:t>
            </a:r>
          </a:p>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Tenancy Gap</a:t>
            </a:r>
          </a:p>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Leasing Cycle</a:t>
            </a:r>
          </a:p>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Attributes</a:t>
            </a:r>
          </a:p>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Different Term Types</a:t>
            </a:r>
          </a:p>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Importance in Operations</a:t>
            </a:r>
          </a:p>
        </p:txBody>
      </p:sp>
    </p:spTree>
    <p:extLst>
      <p:ext uri="{BB962C8B-B14F-4D97-AF65-F5344CB8AC3E}">
        <p14:creationId xmlns:p14="http://schemas.microsoft.com/office/powerpoint/2010/main" val="18416687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Lease 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68627"/>
            <a:ext cx="10378985" cy="3785652"/>
          </a:xfrm>
          <a:prstGeom prst="rect">
            <a:avLst/>
          </a:prstGeom>
          <a:noFill/>
        </p:spPr>
        <p:txBody>
          <a:bodyPr wrap="square">
            <a:spAutoFit/>
          </a:bodyPr>
          <a:lstStyle/>
          <a:p>
            <a:pPr marL="342900" lvl="0" indent="-342900">
              <a:buFont typeface="Arial" panose="020B0604020202020204" pitchFamily="34" charset="0"/>
              <a:buChar char="•"/>
            </a:pPr>
            <a:r>
              <a:rPr lang="en-US" sz="2400" dirty="0">
                <a:latin typeface="Amaranth" panose="02000503050000020004" pitchFamily="2" charset="0"/>
              </a:rPr>
              <a:t>It is defined as any consecutive 12 month period as given in the Lease. </a:t>
            </a:r>
          </a:p>
          <a:p>
            <a:pPr marL="342900" lvl="0" indent="-342900">
              <a:buFont typeface="Arial" panose="020B0604020202020204" pitchFamily="34" charset="0"/>
              <a:buChar char="•"/>
            </a:pPr>
            <a:endParaRPr lang="en-US" sz="2400" dirty="0">
              <a:latin typeface="Amaranth" panose="02000503050000020004" pitchFamily="2" charset="0"/>
            </a:endParaRPr>
          </a:p>
          <a:p>
            <a:pPr marL="342900" lvl="0" indent="-342900">
              <a:buFont typeface="Arial" panose="020B0604020202020204" pitchFamily="34" charset="0"/>
              <a:buChar char="•"/>
            </a:pPr>
            <a:r>
              <a:rPr lang="en-US" sz="2400" dirty="0">
                <a:latin typeface="Amaranth" panose="02000503050000020004" pitchFamily="2" charset="0"/>
              </a:rPr>
              <a:t>Landlord may require the Calculations of Rent payments dates or the Term period, based on the defined Lease Year period in the Lease Agreements.</a:t>
            </a:r>
          </a:p>
          <a:p>
            <a:pPr marL="342900" lvl="0" indent="-342900">
              <a:buFont typeface="Arial" panose="020B0604020202020204" pitchFamily="34" charset="0"/>
              <a:buChar char="•"/>
            </a:pPr>
            <a:endParaRPr lang="en-US" sz="2400" dirty="0">
              <a:latin typeface="Amaranth" panose="02000503050000020004" pitchFamily="2" charset="0"/>
            </a:endParaRPr>
          </a:p>
          <a:p>
            <a:pPr marL="342900" lvl="0" indent="-342900">
              <a:buFont typeface="Arial" panose="020B0604020202020204" pitchFamily="34" charset="0"/>
              <a:buChar char="•"/>
            </a:pPr>
            <a:r>
              <a:rPr lang="en-US" sz="2400" dirty="0">
                <a:latin typeface="Amaranth" panose="02000503050000020004" pitchFamily="2" charset="0"/>
              </a:rPr>
              <a:t>We need to apply the Lease Year definition wherever the Lease Year is specified, not on any other terms.</a:t>
            </a:r>
          </a:p>
          <a:p>
            <a:pPr marL="342900" lvl="0" indent="-342900">
              <a:buFont typeface="Arial" panose="020B0604020202020204" pitchFamily="34" charset="0"/>
              <a:buChar char="•"/>
            </a:pPr>
            <a:endParaRPr lang="en-US" sz="2400" dirty="0">
              <a:latin typeface="Amaranth" panose="02000503050000020004" pitchFamily="2" charset="0"/>
            </a:endParaRPr>
          </a:p>
          <a:p>
            <a:pPr marL="342900" lvl="0" indent="-342900">
              <a:buFont typeface="Arial" panose="020B0604020202020204" pitchFamily="34" charset="0"/>
              <a:buChar char="•"/>
            </a:pPr>
            <a:r>
              <a:rPr lang="en-US" sz="2400" dirty="0">
                <a:latin typeface="Amaranth" panose="02000503050000020004" pitchFamily="2" charset="0"/>
              </a:rPr>
              <a:t>Lease Year definition may differ from each Lease to Lease as it is defined by Landlord.</a:t>
            </a:r>
          </a:p>
        </p:txBody>
      </p:sp>
    </p:spTree>
    <p:extLst>
      <p:ext uri="{BB962C8B-B14F-4D97-AF65-F5344CB8AC3E}">
        <p14:creationId xmlns:p14="http://schemas.microsoft.com/office/powerpoint/2010/main" val="20532128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Lease 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68627"/>
            <a:ext cx="10378985" cy="3416320"/>
          </a:xfrm>
          <a:prstGeom prst="rect">
            <a:avLst/>
          </a:prstGeom>
          <a:noFill/>
        </p:spPr>
        <p:txBody>
          <a:bodyPr wrap="square">
            <a:spAutoFit/>
          </a:bodyPr>
          <a:lstStyle/>
          <a:p>
            <a:pPr lvl="0"/>
            <a:r>
              <a:rPr lang="en-US" sz="2400" dirty="0">
                <a:latin typeface="Amaranth" panose="02000503050000020004" pitchFamily="2" charset="0"/>
              </a:rPr>
              <a:t>Any period which is less than a lease year or 12 consecutive months is known as Partial Lease Year. This partial Lease Year may occur either in the beginning or ending of the Lease. We need to apply and calculate the Lease Year dates based on the definition given in the Lease.</a:t>
            </a:r>
          </a:p>
          <a:p>
            <a:pPr marL="342900" lvl="0" indent="-342900">
              <a:buFont typeface="Arial" panose="020B0604020202020204" pitchFamily="34" charset="0"/>
              <a:buChar char="•"/>
            </a:pPr>
            <a:endParaRPr lang="en-US" sz="2400" dirty="0">
              <a:latin typeface="Amaranth" panose="02000503050000020004" pitchFamily="2" charset="0"/>
            </a:endParaRPr>
          </a:p>
          <a:p>
            <a:pPr marL="342900" lvl="0" indent="-342900">
              <a:buFont typeface="Arial" panose="020B0604020202020204" pitchFamily="34" charset="0"/>
              <a:buChar char="•"/>
            </a:pPr>
            <a:r>
              <a:rPr lang="en-US" sz="2400" dirty="0">
                <a:latin typeface="Amaranth" panose="02000503050000020004" pitchFamily="2" charset="0"/>
              </a:rPr>
              <a:t>Partial Lease Year Beginning</a:t>
            </a:r>
          </a:p>
          <a:p>
            <a:pPr marL="342900" lvl="0" indent="-342900">
              <a:buFont typeface="Arial" panose="020B0604020202020204" pitchFamily="34" charset="0"/>
              <a:buChar char="•"/>
            </a:pPr>
            <a:endParaRPr lang="en-US" sz="2400" dirty="0">
              <a:latin typeface="Amaranth" panose="02000503050000020004" pitchFamily="2" charset="0"/>
            </a:endParaRPr>
          </a:p>
          <a:p>
            <a:pPr marL="342900" lvl="0" indent="-342900">
              <a:buFont typeface="Arial" panose="020B0604020202020204" pitchFamily="34" charset="0"/>
              <a:buChar char="•"/>
            </a:pPr>
            <a:r>
              <a:rPr lang="en-US" sz="2400" dirty="0">
                <a:latin typeface="Amaranth" panose="02000503050000020004" pitchFamily="2" charset="0"/>
              </a:rPr>
              <a:t>Partial Lease Year Ending</a:t>
            </a:r>
          </a:p>
          <a:p>
            <a:pPr marL="342900" lvl="0" indent="-342900">
              <a:buFont typeface="Arial" panose="020B0604020202020204" pitchFamily="34" charset="0"/>
              <a:buChar char="•"/>
            </a:pPr>
            <a:endParaRPr lang="en-US" sz="2400" dirty="0">
              <a:latin typeface="Amaranth" panose="02000503050000020004" pitchFamily="2" charset="0"/>
            </a:endParaRPr>
          </a:p>
        </p:txBody>
      </p:sp>
    </p:spTree>
    <p:extLst>
      <p:ext uri="{BB962C8B-B14F-4D97-AF65-F5344CB8AC3E}">
        <p14:creationId xmlns:p14="http://schemas.microsoft.com/office/powerpoint/2010/main" val="336608751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Lease Year - Example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68627"/>
            <a:ext cx="10378985" cy="4832092"/>
          </a:xfrm>
          <a:prstGeom prst="rect">
            <a:avLst/>
          </a:prstGeom>
          <a:noFill/>
        </p:spPr>
        <p:txBody>
          <a:bodyPr wrap="square">
            <a:spAutoFit/>
          </a:bodyPr>
          <a:lstStyle/>
          <a:p>
            <a:pPr lvl="0"/>
            <a:r>
              <a:rPr lang="en-US" sz="2200" dirty="0">
                <a:latin typeface="Amaranth" panose="02000503050000020004" pitchFamily="2" charset="0"/>
              </a:rPr>
              <a:t>Lease Year may be defined as 12 month period commencing on the Rent Commencement date, provided, however, that the Rent Commencement date falls on a day other than the first day of a Calendar Month, then the first Lease Year shall also include that Partial month Commencing on the Rent Commencement date and shall continue for the following 12 month period.</a:t>
            </a:r>
          </a:p>
          <a:p>
            <a:pPr marL="342900" lvl="0" indent="-342900">
              <a:buFont typeface="Arial" panose="020B0604020202020204" pitchFamily="34" charset="0"/>
              <a:buChar char="•"/>
            </a:pPr>
            <a:endParaRPr lang="en-US" sz="2200" dirty="0">
              <a:latin typeface="Amaranth" panose="02000503050000020004" pitchFamily="2" charset="0"/>
            </a:endParaRPr>
          </a:p>
          <a:p>
            <a:pPr lvl="0"/>
            <a:r>
              <a:rPr lang="en-US" sz="2200" dirty="0">
                <a:latin typeface="Amaranth" panose="02000503050000020004" pitchFamily="2" charset="0"/>
              </a:rPr>
              <a:t>Calculation is given below:</a:t>
            </a:r>
          </a:p>
          <a:p>
            <a:pPr marL="800100" lvl="1" indent="-342900">
              <a:buFont typeface="Arial" panose="020B0604020202020204" pitchFamily="34" charset="0"/>
              <a:buChar char="•"/>
            </a:pPr>
            <a:r>
              <a:rPr lang="en-US" sz="2200" dirty="0">
                <a:latin typeface="Amaranth" panose="02000503050000020004" pitchFamily="2" charset="0"/>
              </a:rPr>
              <a:t>Rent Commencement Date – March 15, 2024</a:t>
            </a:r>
          </a:p>
          <a:p>
            <a:pPr lvl="0"/>
            <a:endParaRPr lang="en-US" sz="2200" dirty="0">
              <a:latin typeface="Amaranth" panose="02000503050000020004" pitchFamily="2" charset="0"/>
            </a:endParaRPr>
          </a:p>
          <a:p>
            <a:pPr lvl="0"/>
            <a:r>
              <a:rPr lang="en-US" sz="2200" dirty="0">
                <a:latin typeface="Amaranth" panose="02000503050000020004" pitchFamily="2" charset="0"/>
              </a:rPr>
              <a:t>As the Rent Commencement date does not falls on the first day of a calendar month, the first Lease Year shall include the partial month as follows:</a:t>
            </a:r>
          </a:p>
          <a:p>
            <a:pPr lvl="0"/>
            <a:endParaRPr lang="en-US" sz="2200" dirty="0">
              <a:latin typeface="Amaranth" panose="02000503050000020004" pitchFamily="2" charset="0"/>
            </a:endParaRPr>
          </a:p>
          <a:p>
            <a:pPr marL="800100" lvl="1" indent="-342900">
              <a:buFont typeface="Arial" panose="020B0604020202020204" pitchFamily="34" charset="0"/>
              <a:buChar char="•"/>
            </a:pPr>
            <a:r>
              <a:rPr lang="en-US" sz="2200" dirty="0">
                <a:latin typeface="Amaranth" panose="02000503050000020004" pitchFamily="2" charset="0"/>
              </a:rPr>
              <a:t>1st Lease Year - March 15, 2024 to March 31, 2025</a:t>
            </a:r>
          </a:p>
          <a:p>
            <a:pPr marL="800100" lvl="1" indent="-342900">
              <a:buFont typeface="Arial" panose="020B0604020202020204" pitchFamily="34" charset="0"/>
              <a:buChar char="•"/>
            </a:pPr>
            <a:r>
              <a:rPr lang="en-US" sz="2200" dirty="0">
                <a:latin typeface="Amaranth" panose="02000503050000020004" pitchFamily="2" charset="0"/>
              </a:rPr>
              <a:t>(Partial Month - March 15, 2024 – March 31, 2024)</a:t>
            </a:r>
          </a:p>
        </p:txBody>
      </p:sp>
    </p:spTree>
    <p:extLst>
      <p:ext uri="{BB962C8B-B14F-4D97-AF65-F5344CB8AC3E}">
        <p14:creationId xmlns:p14="http://schemas.microsoft.com/office/powerpoint/2010/main" val="37756556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 calcmode="lin" valueType="num">
                                      <p:cBhvr additive="base">
                                        <p:cTn id="1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 calcmode="lin" valueType="num">
                                      <p:cBhvr additive="base">
                                        <p:cTn id="2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anim calcmode="lin" valueType="num">
                                      <p:cBhvr additive="base">
                                        <p:cTn id="27"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additive="base">
                                        <p:cTn id="3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Fiscal 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68627"/>
            <a:ext cx="10378985" cy="3816429"/>
          </a:xfrm>
          <a:prstGeom prst="rect">
            <a:avLst/>
          </a:prstGeom>
          <a:noFill/>
        </p:spPr>
        <p:txBody>
          <a:bodyPr wrap="square">
            <a:spAutoFit/>
          </a:bodyPr>
          <a:lstStyle/>
          <a:p>
            <a:pPr marL="342900" lvl="0" indent="-342900">
              <a:buFont typeface="Arial" panose="020B0604020202020204" pitchFamily="34" charset="0"/>
              <a:buChar char="•"/>
            </a:pPr>
            <a:r>
              <a:rPr lang="en-US" sz="2200" dirty="0">
                <a:latin typeface="Amaranth" panose="02000503050000020004" pitchFamily="2" charset="0"/>
              </a:rPr>
              <a:t>A fiscal year is a concept that you will frequently encounter in finance to calculate income &amp; expenses for taxation purposes.</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dirty="0">
                <a:latin typeface="Amaranth" panose="02000503050000020004" pitchFamily="2" charset="0"/>
              </a:rPr>
              <a:t>Fiscal year is defined differently based on the country or requirements of the Organization for preparing the financial statements.</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dirty="0">
                <a:latin typeface="Amaranth" panose="02000503050000020004" pitchFamily="2" charset="0"/>
              </a:rPr>
              <a:t>Fiscal Year definition mostly will be applicable for tax provision and its payment dates calculation in Lease Agreements. Need to show the tax payment streams, accordingly.	</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dirty="0">
                <a:latin typeface="Amaranth" panose="02000503050000020004" pitchFamily="2" charset="0"/>
              </a:rPr>
              <a:t>It is also called as Tax Year</a:t>
            </a:r>
          </a:p>
        </p:txBody>
      </p:sp>
    </p:spTree>
    <p:extLst>
      <p:ext uri="{BB962C8B-B14F-4D97-AF65-F5344CB8AC3E}">
        <p14:creationId xmlns:p14="http://schemas.microsoft.com/office/powerpoint/2010/main" val="29667066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Calendar 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082007"/>
            <a:ext cx="10378985" cy="5509200"/>
          </a:xfrm>
          <a:prstGeom prst="rect">
            <a:avLst/>
          </a:prstGeom>
          <a:noFill/>
        </p:spPr>
        <p:txBody>
          <a:bodyPr wrap="square">
            <a:spAutoFit/>
          </a:bodyPr>
          <a:lstStyle/>
          <a:p>
            <a:pPr marL="342900" lvl="0" indent="-342900">
              <a:buFont typeface="Arial" panose="020B0604020202020204" pitchFamily="34" charset="0"/>
              <a:buChar char="•"/>
            </a:pPr>
            <a:r>
              <a:rPr lang="en-US" sz="2200" dirty="0">
                <a:latin typeface="Amaranth" panose="02000503050000020004" pitchFamily="2" charset="0"/>
              </a:rPr>
              <a:t>A Calendar Year is simply the conventional Year that begins on January 1 and ends on December 31.</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dirty="0">
                <a:latin typeface="Amaranth" panose="02000503050000020004" pitchFamily="2" charset="0"/>
              </a:rPr>
              <a:t>Most businesses use calendar Year for financial calculations.</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dirty="0">
                <a:latin typeface="Amaranth" panose="02000503050000020004" pitchFamily="2" charset="0"/>
              </a:rPr>
              <a:t>In Real estate Agreements, the Calendar year is used for Term and Payments calculation based on Landlord’s option.</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dirty="0">
                <a:latin typeface="Amaranth" panose="02000503050000020004" pitchFamily="2" charset="0"/>
              </a:rPr>
              <a:t>We need to apply the Calendar Year definition wherever the Calendar Year is specified, not on any other terms.</a:t>
            </a:r>
          </a:p>
          <a:p>
            <a:pPr marL="342900" lvl="0" indent="-342900">
              <a:buFont typeface="Arial" panose="020B0604020202020204" pitchFamily="34" charset="0"/>
              <a:buChar char="•"/>
            </a:pPr>
            <a:endParaRPr lang="en-US" sz="2200" dirty="0">
              <a:latin typeface="Amaranth" panose="02000503050000020004" pitchFamily="2" charset="0"/>
            </a:endParaRPr>
          </a:p>
          <a:p>
            <a:pPr marL="800100" lvl="1" indent="-342900">
              <a:buFont typeface="Courier New" panose="02070309020205020404" pitchFamily="49" charset="0"/>
              <a:buChar char="o"/>
            </a:pPr>
            <a:r>
              <a:rPr lang="en-US" sz="2200" dirty="0" err="1">
                <a:latin typeface="Amaranth" panose="02000503050000020004" pitchFamily="2" charset="0"/>
              </a:rPr>
              <a:t>Eg.</a:t>
            </a:r>
            <a:r>
              <a:rPr lang="en-US" sz="2200" dirty="0">
                <a:latin typeface="Amaranth" panose="02000503050000020004" pitchFamily="2" charset="0"/>
              </a:rPr>
              <a:t> Term – 1 Calendar Year</a:t>
            </a:r>
          </a:p>
          <a:p>
            <a:pPr marL="800100" lvl="1" indent="-342900">
              <a:buFont typeface="Courier New" panose="02070309020205020404" pitchFamily="49" charset="0"/>
              <a:buChar char="o"/>
            </a:pPr>
            <a:r>
              <a:rPr lang="en-US" sz="2200" dirty="0">
                <a:latin typeface="Amaranth" panose="02000503050000020004" pitchFamily="2" charset="0"/>
              </a:rPr>
              <a:t>Commencement date: November 01, 2024</a:t>
            </a:r>
          </a:p>
          <a:p>
            <a:pPr marL="800100" lvl="1" indent="-342900">
              <a:buFont typeface="Courier New" panose="02070309020205020404" pitchFamily="49" charset="0"/>
              <a:buChar char="o"/>
            </a:pPr>
            <a:r>
              <a:rPr lang="en-US" sz="2200" dirty="0">
                <a:latin typeface="Amaranth" panose="02000503050000020004" pitchFamily="2" charset="0"/>
              </a:rPr>
              <a:t>Expiration date: December 31, 2025</a:t>
            </a:r>
          </a:p>
          <a:p>
            <a:pPr marL="800100" lvl="1" indent="-342900">
              <a:buFont typeface="Courier New" panose="02070309020205020404" pitchFamily="49" charset="0"/>
              <a:buChar char="o"/>
            </a:pPr>
            <a:r>
              <a:rPr lang="en-US" sz="2200" dirty="0">
                <a:latin typeface="Amaranth" panose="02000503050000020004" pitchFamily="2" charset="0"/>
              </a:rPr>
              <a:t>(We need to include any partial Year to arrive calendar Year Jan – Dec)</a:t>
            </a:r>
          </a:p>
          <a:p>
            <a:pPr lvl="0"/>
            <a:endParaRPr lang="en-US" sz="2200" dirty="0">
              <a:latin typeface="Amaranth" panose="02000503050000020004" pitchFamily="2" charset="0"/>
            </a:endParaRPr>
          </a:p>
        </p:txBody>
      </p:sp>
    </p:spTree>
    <p:extLst>
      <p:ext uri="{BB962C8B-B14F-4D97-AF65-F5344CB8AC3E}">
        <p14:creationId xmlns:p14="http://schemas.microsoft.com/office/powerpoint/2010/main" val="25967801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anim calcmode="lin" valueType="num">
                                      <p:cBhvr additive="base">
                                        <p:cTn id="29"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8" end="8"/>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xEl>
                                              <p:pRg st="9" end="9"/>
                                            </p:txEl>
                                          </p:spTgt>
                                        </p:tgtEl>
                                        <p:attrNameLst>
                                          <p:attrName>style.visibility</p:attrName>
                                        </p:attrNameLst>
                                      </p:cBhvr>
                                      <p:to>
                                        <p:strVal val="visible"/>
                                      </p:to>
                                    </p:set>
                                    <p:anim calcmode="lin" valueType="num">
                                      <p:cBhvr additive="base">
                                        <p:cTn id="33"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9" end="9"/>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
                                            <p:txEl>
                                              <p:pRg st="10" end="10"/>
                                            </p:txEl>
                                          </p:spTgt>
                                        </p:tgtEl>
                                        <p:attrNameLst>
                                          <p:attrName>style.visibility</p:attrName>
                                        </p:attrNameLst>
                                      </p:cBhvr>
                                      <p:to>
                                        <p:strVal val="visible"/>
                                      </p:to>
                                    </p:set>
                                    <p:anim calcmode="lin" valueType="num">
                                      <p:cBhvr additive="base">
                                        <p:cTn id="37"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10" end="10"/>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
                                            <p:txEl>
                                              <p:pRg st="11" end="11"/>
                                            </p:txEl>
                                          </p:spTgt>
                                        </p:tgtEl>
                                        <p:attrNameLst>
                                          <p:attrName>style.visibility</p:attrName>
                                        </p:attrNameLst>
                                      </p:cBhvr>
                                      <p:to>
                                        <p:strVal val="visible"/>
                                      </p:to>
                                    </p:set>
                                    <p:anim calcmode="lin" valueType="num">
                                      <p:cBhvr additive="base">
                                        <p:cTn id="41" dur="500" fill="hold"/>
                                        <p:tgtEl>
                                          <p:spTgt spid="5">
                                            <p:txEl>
                                              <p:pRg st="11" end="1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Critical Dates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80589"/>
            <a:ext cx="10378985" cy="3816429"/>
          </a:xfrm>
          <a:prstGeom prst="rect">
            <a:avLst/>
          </a:prstGeom>
          <a:noFill/>
        </p:spPr>
        <p:txBody>
          <a:bodyPr wrap="square">
            <a:spAutoFit/>
          </a:bodyPr>
          <a:lstStyle/>
          <a:p>
            <a:pPr marL="342900" lvl="0" indent="-342900">
              <a:buFont typeface="Arial" panose="020B0604020202020204" pitchFamily="34" charset="0"/>
              <a:buChar char="•"/>
            </a:pPr>
            <a:r>
              <a:rPr lang="en-US" sz="2200" b="1" u="sng" dirty="0">
                <a:latin typeface="Amaranth" panose="02000503050000020004" pitchFamily="2" charset="0"/>
              </a:rPr>
              <a:t>Commencement Date</a:t>
            </a:r>
            <a:r>
              <a:rPr lang="en-US" sz="2200" dirty="0">
                <a:latin typeface="Amaranth" panose="02000503050000020004" pitchFamily="2" charset="0"/>
              </a:rPr>
              <a:t>: Based on the Commencement date only we will arrive the expiration date in the Lease, where the term period is given.</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b="1" u="sng" dirty="0">
                <a:latin typeface="Amaranth" panose="02000503050000020004" pitchFamily="2" charset="0"/>
              </a:rPr>
              <a:t>Rent Commencement date</a:t>
            </a:r>
            <a:r>
              <a:rPr lang="en-US" sz="2200" dirty="0">
                <a:latin typeface="Amaranth" panose="02000503050000020004" pitchFamily="2" charset="0"/>
              </a:rPr>
              <a:t>: All the rental payments will begin from this date and any further rent adjustments dates will be based on the Rent commencement date in most cases.</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b="1" u="sng" dirty="0">
                <a:latin typeface="Amaranth" panose="02000503050000020004" pitchFamily="2" charset="0"/>
              </a:rPr>
              <a:t>Expiration date</a:t>
            </a:r>
            <a:r>
              <a:rPr lang="en-US" sz="2200" dirty="0">
                <a:latin typeface="Amaranth" panose="02000503050000020004" pitchFamily="2" charset="0"/>
              </a:rPr>
              <a:t>: Specifies the last date of the term, where all the obligations are coming to end. The renewal option dates will be following the expiration date.</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b="1" u="sng" dirty="0">
                <a:latin typeface="Amaranth" panose="02000503050000020004" pitchFamily="2" charset="0"/>
              </a:rPr>
              <a:t>Option Dates</a:t>
            </a:r>
            <a:r>
              <a:rPr lang="en-US" sz="2200" dirty="0">
                <a:latin typeface="Amaranth" panose="02000503050000020004" pitchFamily="2" charset="0"/>
              </a:rPr>
              <a:t>: Tenant may exercise the Options in the particular date. </a:t>
            </a:r>
          </a:p>
        </p:txBody>
      </p:sp>
    </p:spTree>
    <p:extLst>
      <p:ext uri="{BB962C8B-B14F-4D97-AF65-F5344CB8AC3E}">
        <p14:creationId xmlns:p14="http://schemas.microsoft.com/office/powerpoint/2010/main" val="2530111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1000"/>
                                        <p:tgtEl>
                                          <p:spTgt spid="5">
                                            <p:txEl>
                                              <p:pRg st="4" end="4"/>
                                            </p:txEl>
                                          </p:spTgt>
                                        </p:tgtEl>
                                      </p:cBhvr>
                                    </p:animEffect>
                                    <p:anim calcmode="lin" valueType="num">
                                      <p:cBhvr>
                                        <p:cTn id="2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fade">
                                      <p:cBhvr>
                                        <p:cTn id="28" dur="1000"/>
                                        <p:tgtEl>
                                          <p:spTgt spid="5">
                                            <p:txEl>
                                              <p:pRg st="6" end="6"/>
                                            </p:txEl>
                                          </p:spTgt>
                                        </p:tgtEl>
                                      </p:cBhvr>
                                    </p:animEffect>
                                    <p:anim calcmode="lin" valueType="num">
                                      <p:cBhvr>
                                        <p:cTn id="29"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Less Critical Dates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75311"/>
            <a:ext cx="10378985" cy="4411592"/>
          </a:xfrm>
          <a:prstGeom prst="rect">
            <a:avLst/>
          </a:prstGeom>
          <a:noFill/>
        </p:spPr>
        <p:txBody>
          <a:bodyPr wrap="square">
            <a:spAutoFit/>
          </a:bodyPr>
          <a:lstStyle/>
          <a:p>
            <a:pPr marL="342900" indent="-342900">
              <a:lnSpc>
                <a:spcPct val="200000"/>
              </a:lnSpc>
              <a:buFont typeface="Arial" panose="020B0604020202020204" pitchFamily="34" charset="0"/>
              <a:buChar char="•"/>
            </a:pPr>
            <a:r>
              <a:rPr lang="en-US" sz="2400" dirty="0">
                <a:latin typeface="Amaranth" panose="02000503050000020004" pitchFamily="2" charset="0"/>
              </a:rPr>
              <a:t>Draft date </a:t>
            </a:r>
          </a:p>
          <a:p>
            <a:pPr marL="342900" indent="-342900">
              <a:lnSpc>
                <a:spcPct val="200000"/>
              </a:lnSpc>
              <a:buFont typeface="Arial" panose="020B0604020202020204" pitchFamily="34" charset="0"/>
              <a:buChar char="•"/>
            </a:pPr>
            <a:r>
              <a:rPr lang="en-US" sz="2400" dirty="0">
                <a:latin typeface="Amaranth" panose="02000503050000020004" pitchFamily="2" charset="0"/>
              </a:rPr>
              <a:t>Execution date</a:t>
            </a:r>
          </a:p>
          <a:p>
            <a:pPr marL="342900" indent="-342900">
              <a:lnSpc>
                <a:spcPct val="200000"/>
              </a:lnSpc>
              <a:buFont typeface="Arial" panose="020B0604020202020204" pitchFamily="34" charset="0"/>
              <a:buChar char="•"/>
            </a:pPr>
            <a:r>
              <a:rPr lang="en-US" sz="2400" dirty="0">
                <a:latin typeface="Amaranth" panose="02000503050000020004" pitchFamily="2" charset="0"/>
              </a:rPr>
              <a:t>Delivery Date</a:t>
            </a:r>
          </a:p>
          <a:p>
            <a:pPr marL="342900" indent="-342900">
              <a:lnSpc>
                <a:spcPct val="200000"/>
              </a:lnSpc>
              <a:buFont typeface="Arial" panose="020B0604020202020204" pitchFamily="34" charset="0"/>
              <a:buChar char="•"/>
            </a:pPr>
            <a:r>
              <a:rPr lang="en-US" sz="2400" dirty="0">
                <a:latin typeface="Amaranth" panose="02000503050000020004" pitchFamily="2" charset="0"/>
              </a:rPr>
              <a:t>Possession date</a:t>
            </a:r>
          </a:p>
          <a:p>
            <a:pPr marL="342900" indent="-342900">
              <a:lnSpc>
                <a:spcPct val="200000"/>
              </a:lnSpc>
              <a:buFont typeface="Arial" panose="020B0604020202020204" pitchFamily="34" charset="0"/>
              <a:buChar char="•"/>
            </a:pPr>
            <a:r>
              <a:rPr lang="en-US" sz="2400" dirty="0">
                <a:latin typeface="Amaranth" panose="02000503050000020004" pitchFamily="2" charset="0"/>
              </a:rPr>
              <a:t>Store Opening Date</a:t>
            </a:r>
          </a:p>
          <a:p>
            <a:pPr marL="342900" indent="-342900">
              <a:lnSpc>
                <a:spcPct val="200000"/>
              </a:lnSpc>
              <a:buFont typeface="Arial" panose="020B0604020202020204" pitchFamily="34" charset="0"/>
              <a:buChar char="•"/>
            </a:pPr>
            <a:r>
              <a:rPr lang="en-US" sz="2400" dirty="0">
                <a:latin typeface="Amaranth" panose="02000503050000020004" pitchFamily="2" charset="0"/>
              </a:rPr>
              <a:t>Grand Opening Date</a:t>
            </a:r>
          </a:p>
        </p:txBody>
      </p:sp>
    </p:spTree>
    <p:extLst>
      <p:ext uri="{BB962C8B-B14F-4D97-AF65-F5344CB8AC3E}">
        <p14:creationId xmlns:p14="http://schemas.microsoft.com/office/powerpoint/2010/main" val="240266494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Fixed Term</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75311"/>
            <a:ext cx="10378985" cy="4524315"/>
          </a:xfrm>
          <a:prstGeom prst="rect">
            <a:avLst/>
          </a:prstGeom>
          <a:noFill/>
        </p:spPr>
        <p:txBody>
          <a:bodyPr wrap="square">
            <a:spAutoFit/>
          </a:bodyPr>
          <a:lstStyle/>
          <a:p>
            <a:pPr marL="342900" indent="-342900">
              <a:buFont typeface="Arial" panose="020B0604020202020204" pitchFamily="34" charset="0"/>
              <a:buChar char="•"/>
            </a:pPr>
            <a:r>
              <a:rPr lang="en-US" sz="2400" dirty="0">
                <a:latin typeface="Amaranth" panose="02000503050000020004" pitchFamily="2" charset="0"/>
              </a:rPr>
              <a:t>The term which has fixed period of years is a specific/fixed term.</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It has definite begin date and definite end date.</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fixed term tenancy comes to an end automatically when the fixed term runs out, or in case of a tenancy that ends on the happening of an event, when event occurs.</a:t>
            </a:r>
          </a:p>
          <a:p>
            <a:pPr marL="342900" indent="-342900">
              <a:buFont typeface="Arial" panose="020B0604020202020204" pitchFamily="34" charset="0"/>
              <a:buChar char="•"/>
            </a:pPr>
            <a:endParaRPr lang="en-US" sz="2400" dirty="0">
              <a:latin typeface="Amaranth" panose="02000503050000020004" pitchFamily="2" charset="0"/>
            </a:endParaRPr>
          </a:p>
          <a:p>
            <a:pPr marL="800100" lvl="1" indent="-342900">
              <a:buFont typeface="Courier New" panose="02070309020205020404" pitchFamily="49" charset="0"/>
              <a:buChar char="o"/>
            </a:pPr>
            <a:r>
              <a:rPr lang="en-US" sz="2400" dirty="0">
                <a:latin typeface="Amaranth" panose="02000503050000020004" pitchFamily="2" charset="0"/>
              </a:rPr>
              <a:t>Example:  Term – 5 Years</a:t>
            </a:r>
          </a:p>
          <a:p>
            <a:pPr marL="800100" lvl="1" indent="-342900">
              <a:buFont typeface="Courier New" panose="02070309020205020404" pitchFamily="49" charset="0"/>
              <a:buChar char="o"/>
            </a:pPr>
            <a:r>
              <a:rPr lang="en-US" sz="2400" dirty="0">
                <a:latin typeface="Amaranth" panose="02000503050000020004" pitchFamily="2" charset="0"/>
              </a:rPr>
              <a:t>Commencement date – April 01, 2024 </a:t>
            </a:r>
          </a:p>
          <a:p>
            <a:pPr marL="800100" lvl="1" indent="-342900">
              <a:buFont typeface="Courier New" panose="02070309020205020404" pitchFamily="49" charset="0"/>
              <a:buChar char="o"/>
            </a:pPr>
            <a:r>
              <a:rPr lang="en-US" sz="2400" dirty="0">
                <a:latin typeface="Amaranth" panose="02000503050000020004" pitchFamily="2" charset="0"/>
              </a:rPr>
              <a:t>Expiration date – March 31, 2029</a:t>
            </a:r>
          </a:p>
          <a:p>
            <a:pPr marL="342900" indent="-342900">
              <a:buFont typeface="Arial" panose="020B0604020202020204" pitchFamily="34" charset="0"/>
              <a:buChar char="•"/>
            </a:pPr>
            <a:endParaRPr lang="en-US" sz="2400" dirty="0">
              <a:latin typeface="Amaranth" panose="02000503050000020004" pitchFamily="2" charset="0"/>
            </a:endParaRPr>
          </a:p>
        </p:txBody>
      </p:sp>
    </p:spTree>
    <p:extLst>
      <p:ext uri="{BB962C8B-B14F-4D97-AF65-F5344CB8AC3E}">
        <p14:creationId xmlns:p14="http://schemas.microsoft.com/office/powerpoint/2010/main" val="21930815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anim calcmode="lin" valueType="num">
                                      <p:cBhvr additive="base">
                                        <p:cTn id="2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anim calcmode="lin" valueType="num">
                                      <p:cBhvr additive="base">
                                        <p:cTn id="27"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additive="base">
                                        <p:cTn id="3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Indefinite Term</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75311"/>
            <a:ext cx="10378985" cy="4524315"/>
          </a:xfrm>
          <a:prstGeom prst="rect">
            <a:avLst/>
          </a:prstGeom>
          <a:noFill/>
        </p:spPr>
        <p:txBody>
          <a:bodyPr wrap="square">
            <a:spAutoFit/>
          </a:bodyPr>
          <a:lstStyle/>
          <a:p>
            <a:pPr marL="342900" indent="-342900">
              <a:buFont typeface="Arial" panose="020B0604020202020204" pitchFamily="34" charset="0"/>
              <a:buChar char="•"/>
            </a:pPr>
            <a:r>
              <a:rPr lang="en-US" sz="2400" dirty="0">
                <a:latin typeface="Amaranth" panose="02000503050000020004" pitchFamily="2" charset="0"/>
              </a:rPr>
              <a:t>The term which continues for indefinite period or continuous period without any specific end date or a period of years is known as indefinite period.</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This is also known as Tenancy at Will, where this tenancy will lasts as long as the parties wish to continue and it may be terminated by either party with prior written notice to other party, without penalty.</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We will have only the Commencement date in the Lease, which will be entered in the Lease Commencement date field in the Abstraction template.</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Client will be providing the default expiration date to populate in the Expiration date field , with a note in Term comments.</a:t>
            </a:r>
          </a:p>
        </p:txBody>
      </p:sp>
    </p:spTree>
    <p:extLst>
      <p:ext uri="{BB962C8B-B14F-4D97-AF65-F5344CB8AC3E}">
        <p14:creationId xmlns:p14="http://schemas.microsoft.com/office/powerpoint/2010/main" val="42663083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Automatic Renewal</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75311"/>
            <a:ext cx="10378985" cy="4893647"/>
          </a:xfrm>
          <a:prstGeom prst="rect">
            <a:avLst/>
          </a:prstGeom>
          <a:noFill/>
        </p:spPr>
        <p:txBody>
          <a:bodyPr wrap="square">
            <a:spAutoFit/>
          </a:bodyPr>
          <a:lstStyle/>
          <a:p>
            <a:pPr marL="342900" indent="-342900">
              <a:buFont typeface="Arial" panose="020B0604020202020204" pitchFamily="34" charset="0"/>
              <a:buChar char="•"/>
            </a:pPr>
            <a:r>
              <a:rPr lang="en-US" sz="2400" dirty="0">
                <a:latin typeface="Amaranth" panose="02000503050000020004" pitchFamily="2" charset="0"/>
              </a:rPr>
              <a:t>The Lease which automatically get renews for another period, after the expiry of the current term, unless either party provide the notice of termination is known as Automatic renewal. </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Either party may terminate the Lease prior to expiration by giving notice to the other party, if they are not willing to continue the Lease.</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In the absence of termination notice, the Lease will be automatically renewed for same period on defined Lease conditions.</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Wingdings" panose="05000000000000000000" pitchFamily="2" charset="2"/>
              <a:buChar char="v"/>
            </a:pPr>
            <a:r>
              <a:rPr lang="en-US" sz="2400" dirty="0">
                <a:latin typeface="Amaranth" panose="02000503050000020004" pitchFamily="2" charset="0"/>
              </a:rPr>
              <a:t>Lease term shall be 1 Year period, which shall be automatically renewed for another period unless terminated by either party by giving 1 month written notice.</a:t>
            </a:r>
          </a:p>
        </p:txBody>
      </p:sp>
    </p:spTree>
    <p:extLst>
      <p:ext uri="{BB962C8B-B14F-4D97-AF65-F5344CB8AC3E}">
        <p14:creationId xmlns:p14="http://schemas.microsoft.com/office/powerpoint/2010/main" val="336963722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t="3248" b="3248"/>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a:latin typeface="Amaranth" panose="02000503050000020004" pitchFamily="2" charset="0"/>
              </a:rPr>
              <a:t>Introduction</a:t>
            </a:r>
            <a:endParaRPr lang="en-IN" sz="2800" b="1" dirty="0">
              <a:latin typeface="Amaranth" panose="02000503050000020004" pitchFamily="2" charset="0"/>
            </a:endParaRPr>
          </a:p>
        </p:txBody>
      </p:sp>
    </p:spTree>
    <p:extLst>
      <p:ext uri="{BB962C8B-B14F-4D97-AF65-F5344CB8AC3E}">
        <p14:creationId xmlns:p14="http://schemas.microsoft.com/office/powerpoint/2010/main" val="3897376730"/>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Month to Month/Year to 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1938992"/>
          </a:xfrm>
          <a:prstGeom prst="rect">
            <a:avLst/>
          </a:prstGeom>
          <a:noFill/>
        </p:spPr>
        <p:txBody>
          <a:bodyPr wrap="square">
            <a:spAutoFit/>
          </a:bodyPr>
          <a:lstStyle/>
          <a:p>
            <a:pPr marL="342900" indent="-342900">
              <a:buFont typeface="Arial" panose="020B0604020202020204" pitchFamily="34" charset="0"/>
              <a:buChar char="•"/>
            </a:pPr>
            <a:r>
              <a:rPr lang="en-US" sz="2400" dirty="0">
                <a:latin typeface="Amaranth" panose="02000503050000020004" pitchFamily="2" charset="0"/>
              </a:rPr>
              <a:t>The Lease term may be on month-to-month basis, unless terminated by either party by giving prior written notice.</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The Lease term may be from year-to-year basis, unless terminated by either party by giving prior written notice.</a:t>
            </a:r>
          </a:p>
        </p:txBody>
      </p:sp>
    </p:spTree>
    <p:extLst>
      <p:ext uri="{BB962C8B-B14F-4D97-AF65-F5344CB8AC3E}">
        <p14:creationId xmlns:p14="http://schemas.microsoft.com/office/powerpoint/2010/main" val="36846688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t="10448" b="10448"/>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dirty="0">
                <a:latin typeface="Amaranth" panose="02000503050000020004" pitchFamily="2" charset="0"/>
              </a:rPr>
              <a:t>Importance in Operations </a:t>
            </a:r>
          </a:p>
        </p:txBody>
      </p:sp>
    </p:spTree>
    <p:extLst>
      <p:ext uri="{BB962C8B-B14F-4D97-AF65-F5344CB8AC3E}">
        <p14:creationId xmlns:p14="http://schemas.microsoft.com/office/powerpoint/2010/main" val="1695189457"/>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Importance in Operations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3046988"/>
          </a:xfrm>
          <a:prstGeom prst="rect">
            <a:avLst/>
          </a:prstGeom>
          <a:noFill/>
        </p:spPr>
        <p:txBody>
          <a:bodyPr wrap="square">
            <a:spAutoFit/>
          </a:bodyPr>
          <a:lstStyle/>
          <a:p>
            <a:pPr marL="342900" indent="-342900">
              <a:buFont typeface="Arial" panose="020B0604020202020204" pitchFamily="34" charset="0"/>
              <a:buChar char="•"/>
            </a:pPr>
            <a:r>
              <a:rPr lang="en-US" sz="2400" dirty="0">
                <a:latin typeface="Amaranth" panose="02000503050000020004" pitchFamily="2" charset="0"/>
              </a:rPr>
              <a:t>All the expense dates such Commencement date, Rent Commencement date and expiration dates are linked to the Lease administration system.</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The system will send the automatic payment reminders on the particular expense due dates.</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The Rent Reviews will automatically be processed based on the dates populated in the system.</a:t>
            </a:r>
          </a:p>
        </p:txBody>
      </p:sp>
    </p:spTree>
    <p:extLst>
      <p:ext uri="{BB962C8B-B14F-4D97-AF65-F5344CB8AC3E}">
        <p14:creationId xmlns:p14="http://schemas.microsoft.com/office/powerpoint/2010/main" val="27481808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1E1A441B-92C8-D519-051B-FF89E197DE7E}"/>
              </a:ext>
            </a:extLst>
          </p:cNvPr>
          <p:cNvPicPr>
            <a:picLocks noGrp="1" noChangeAspect="1"/>
          </p:cNvPicPr>
          <p:nvPr>
            <p:ph type="pic" sz="quarter" idx="14"/>
          </p:nvPr>
        </p:nvPicPr>
        <p:blipFill>
          <a:blip r:embed="rId2"/>
          <a:srcRect t="3289" b="3289"/>
          <a:stretch>
            <a:fillRect/>
          </a:stretch>
        </p:blipFill>
        <p:spPr/>
      </p:pic>
      <p:sp>
        <p:nvSpPr>
          <p:cNvPr id="3" name="Footer Placeholder 2">
            <a:extLst>
              <a:ext uri="{FF2B5EF4-FFF2-40B4-BE49-F238E27FC236}">
                <a16:creationId xmlns:a16="http://schemas.microsoft.com/office/drawing/2014/main" id="{1351BAFE-0059-6172-F04C-F4A4470F3F48}"/>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0441A25-6773-3F27-E343-5D5EB70EBE77}"/>
              </a:ext>
            </a:extLst>
          </p:cNvPr>
          <p:cNvSpPr>
            <a:spLocks noGrp="1"/>
          </p:cNvSpPr>
          <p:nvPr>
            <p:ph type="ctrTitle"/>
          </p:nvPr>
        </p:nvSpPr>
        <p:spPr>
          <a:xfrm>
            <a:off x="420687" y="5066452"/>
            <a:ext cx="2677076" cy="737189"/>
          </a:xfrm>
        </p:spPr>
        <p:txBody>
          <a:bodyPr/>
          <a:lstStyle/>
          <a:p>
            <a:r>
              <a:rPr lang="en-US" sz="2800" b="1" dirty="0">
                <a:latin typeface="Amaranth"/>
              </a:rPr>
              <a:t>Lease Options</a:t>
            </a:r>
            <a:endParaRPr lang="en-IN" sz="2800" b="1" dirty="0">
              <a:latin typeface="Amaranth"/>
            </a:endParaRPr>
          </a:p>
        </p:txBody>
      </p:sp>
    </p:spTree>
    <p:extLst>
      <p:ext uri="{BB962C8B-B14F-4D97-AF65-F5344CB8AC3E}">
        <p14:creationId xmlns:p14="http://schemas.microsoft.com/office/powerpoint/2010/main" val="38934271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pPr algn="ctr"/>
            <a:r>
              <a:rPr lang="en-US" sz="3200" b="1" dirty="0">
                <a:latin typeface="Amaranth" panose="02000503050000020004" pitchFamily="2" charset="0"/>
              </a:rPr>
              <a:t>Options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4524315"/>
          </a:xfrm>
          <a:prstGeom prst="rect">
            <a:avLst/>
          </a:prstGeom>
          <a:noFill/>
        </p:spPr>
        <p:txBody>
          <a:bodyPr wrap="square">
            <a:spAutoFit/>
          </a:bodyPr>
          <a:lstStyle/>
          <a:p>
            <a:pPr marL="342900" indent="-342900">
              <a:lnSpc>
                <a:spcPct val="100000"/>
              </a:lnSpc>
              <a:buFont typeface="Arial" panose="020B0604020202020204" pitchFamily="34" charset="0"/>
              <a:buChar char="•"/>
            </a:pPr>
            <a:r>
              <a:rPr lang="en-US" sz="2400" dirty="0">
                <a:latin typeface="Calibri" panose="020F0502020204030204" pitchFamily="34" charset="0"/>
              </a:rPr>
              <a:t>Option is a right or choice granted to either the Landlord or Tenant. </a:t>
            </a:r>
          </a:p>
          <a:p>
            <a:pPr>
              <a:lnSpc>
                <a:spcPct val="100000"/>
              </a:lnSpc>
            </a:pPr>
            <a:endParaRPr lang="en-US" sz="2400" dirty="0">
              <a:latin typeface="Calibri" panose="020F0502020204030204" pitchFamily="34" charset="0"/>
            </a:endParaRPr>
          </a:p>
          <a:p>
            <a:pPr marL="342900" indent="-342900">
              <a:lnSpc>
                <a:spcPct val="100000"/>
              </a:lnSpc>
              <a:buFont typeface="Arial" panose="020B0604020202020204" pitchFamily="34" charset="0"/>
              <a:buChar char="•"/>
            </a:pPr>
            <a:r>
              <a:rPr lang="en-US" sz="2400" dirty="0">
                <a:latin typeface="Calibri" panose="020F0502020204030204" pitchFamily="34" charset="0"/>
              </a:rPr>
              <a:t>Options are available to Tenant at specified terms and under defined circumstances, provided Tenant is not in default.</a:t>
            </a:r>
          </a:p>
          <a:p>
            <a:pPr marL="342900" indent="-342900">
              <a:lnSpc>
                <a:spcPct val="100000"/>
              </a:lnSpc>
              <a:buFont typeface="Arial" panose="020B0604020202020204" pitchFamily="34" charset="0"/>
              <a:buChar char="•"/>
            </a:pPr>
            <a:endParaRPr lang="en-US" sz="2400" dirty="0">
              <a:latin typeface="Calibri" panose="020F0502020204030204" pitchFamily="34" charset="0"/>
            </a:endParaRPr>
          </a:p>
          <a:p>
            <a:pPr marL="342900" indent="-342900">
              <a:lnSpc>
                <a:spcPct val="100000"/>
              </a:lnSpc>
              <a:buFont typeface="Arial" panose="020B0604020202020204" pitchFamily="34" charset="0"/>
              <a:buChar char="•"/>
            </a:pPr>
            <a:r>
              <a:rPr lang="en-US" sz="2400" dirty="0">
                <a:latin typeface="Calibri" panose="020F0502020204030204" pitchFamily="34" charset="0"/>
              </a:rPr>
              <a:t>Options are not obligations.</a:t>
            </a:r>
          </a:p>
          <a:p>
            <a:pPr>
              <a:lnSpc>
                <a:spcPct val="100000"/>
              </a:lnSpc>
            </a:pPr>
            <a:endParaRPr lang="en-US" sz="2400" dirty="0">
              <a:latin typeface="Calibri" panose="020F0502020204030204" pitchFamily="34" charset="0"/>
            </a:endParaRPr>
          </a:p>
          <a:p>
            <a:pPr marL="342900" indent="-342900">
              <a:lnSpc>
                <a:spcPct val="100000"/>
              </a:lnSpc>
              <a:buFont typeface="Arial" panose="020B0604020202020204" pitchFamily="34" charset="0"/>
              <a:buChar char="•"/>
            </a:pPr>
            <a:r>
              <a:rPr lang="en-US" sz="2400" dirty="0">
                <a:latin typeface="Calibri" panose="020F0502020204030204" pitchFamily="34" charset="0"/>
              </a:rPr>
              <a:t>Options become null and void and have no further force and effect if timely notice, stating the party’s intention to avail the option is not given. </a:t>
            </a:r>
          </a:p>
          <a:p>
            <a:pPr>
              <a:lnSpc>
                <a:spcPct val="100000"/>
              </a:lnSpc>
            </a:pPr>
            <a:endParaRPr lang="en-US" sz="2400" dirty="0">
              <a:latin typeface="Calibri" panose="020F0502020204030204" pitchFamily="34" charset="0"/>
            </a:endParaRPr>
          </a:p>
          <a:p>
            <a:pPr marL="342900" indent="-342900">
              <a:lnSpc>
                <a:spcPct val="100000"/>
              </a:lnSpc>
              <a:buFont typeface="Arial" panose="020B0604020202020204" pitchFamily="34" charset="0"/>
              <a:buChar char="•"/>
            </a:pPr>
            <a:r>
              <a:rPr lang="en-US" sz="2400" dirty="0">
                <a:latin typeface="Calibri" panose="020F0502020204030204" pitchFamily="34" charset="0"/>
              </a:rPr>
              <a:t>Auto options – automatically implemented on the pre-scheduled date, without the need to give notice.</a:t>
            </a:r>
          </a:p>
        </p:txBody>
      </p:sp>
    </p:spTree>
    <p:extLst>
      <p:ext uri="{BB962C8B-B14F-4D97-AF65-F5344CB8AC3E}">
        <p14:creationId xmlns:p14="http://schemas.microsoft.com/office/powerpoint/2010/main" val="21601616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additive="base">
                                        <p:cTn id="3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pPr algn="ctr"/>
            <a:r>
              <a:rPr lang="en-US" sz="3200" b="1" dirty="0">
                <a:latin typeface="Amaranth" panose="02000503050000020004" pitchFamily="2" charset="0"/>
              </a:rPr>
              <a:t>Different Types of Options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4893647"/>
          </a:xfrm>
          <a:prstGeom prst="rect">
            <a:avLst/>
          </a:prstGeom>
          <a:noFill/>
        </p:spPr>
        <p:txBody>
          <a:bodyPr wrap="square">
            <a:spAutoFit/>
          </a:bodyPr>
          <a:lstStyle/>
          <a:p>
            <a:pPr marL="342900" indent="-342900">
              <a:lnSpc>
                <a:spcPct val="100000"/>
              </a:lnSpc>
              <a:buFont typeface="Arial" panose="020B0604020202020204" pitchFamily="34" charset="0"/>
              <a:buChar char="•"/>
            </a:pPr>
            <a:r>
              <a:rPr lang="en-US" sz="2400" dirty="0">
                <a:latin typeface="Calibri" panose="020F0502020204030204" pitchFamily="34" charset="0"/>
              </a:rPr>
              <a:t>Renewal </a:t>
            </a:r>
          </a:p>
          <a:p>
            <a:pPr>
              <a:lnSpc>
                <a:spcPct val="100000"/>
              </a:lnSpc>
            </a:pPr>
            <a:endParaRPr lang="en-US" sz="2400" dirty="0">
              <a:latin typeface="Calibri" panose="020F0502020204030204" pitchFamily="34" charset="0"/>
            </a:endParaRPr>
          </a:p>
          <a:p>
            <a:pPr marL="342900" indent="-342900">
              <a:lnSpc>
                <a:spcPct val="100000"/>
              </a:lnSpc>
              <a:buFont typeface="Arial" panose="020B0604020202020204" pitchFamily="34" charset="0"/>
              <a:buChar char="•"/>
            </a:pPr>
            <a:r>
              <a:rPr lang="en-US" sz="2400" dirty="0">
                <a:latin typeface="Calibri" panose="020F0502020204030204" pitchFamily="34" charset="0"/>
              </a:rPr>
              <a:t>Cancellation/Termination</a:t>
            </a:r>
          </a:p>
          <a:p>
            <a:pPr>
              <a:lnSpc>
                <a:spcPct val="100000"/>
              </a:lnSpc>
            </a:pPr>
            <a:endParaRPr lang="en-US" sz="2400" dirty="0">
              <a:latin typeface="Calibri" panose="020F0502020204030204" pitchFamily="34" charset="0"/>
            </a:endParaRPr>
          </a:p>
          <a:p>
            <a:pPr marL="342900" indent="-342900">
              <a:lnSpc>
                <a:spcPct val="100000"/>
              </a:lnSpc>
              <a:buFont typeface="Arial" panose="020B0604020202020204" pitchFamily="34" charset="0"/>
              <a:buChar char="•"/>
            </a:pPr>
            <a:r>
              <a:rPr lang="en-US" sz="2400" dirty="0">
                <a:latin typeface="Calibri" panose="020F0502020204030204" pitchFamily="34" charset="0"/>
              </a:rPr>
              <a:t>Expansion</a:t>
            </a:r>
          </a:p>
          <a:p>
            <a:pPr>
              <a:lnSpc>
                <a:spcPct val="100000"/>
              </a:lnSpc>
            </a:pPr>
            <a:endParaRPr lang="en-US" sz="2400" dirty="0">
              <a:latin typeface="Calibri" panose="020F0502020204030204" pitchFamily="34" charset="0"/>
            </a:endParaRPr>
          </a:p>
          <a:p>
            <a:pPr marL="342900" indent="-342900">
              <a:lnSpc>
                <a:spcPct val="100000"/>
              </a:lnSpc>
              <a:buFont typeface="Arial" panose="020B0604020202020204" pitchFamily="34" charset="0"/>
              <a:buChar char="•"/>
            </a:pPr>
            <a:r>
              <a:rPr lang="en-US" sz="2400" dirty="0">
                <a:latin typeface="Calibri" panose="020F0502020204030204" pitchFamily="34" charset="0"/>
              </a:rPr>
              <a:t>Contraction</a:t>
            </a:r>
          </a:p>
          <a:p>
            <a:pPr>
              <a:lnSpc>
                <a:spcPct val="100000"/>
              </a:lnSpc>
            </a:pPr>
            <a:endParaRPr lang="en-US" sz="2400" dirty="0">
              <a:latin typeface="Calibri" panose="020F0502020204030204" pitchFamily="34" charset="0"/>
            </a:endParaRPr>
          </a:p>
          <a:p>
            <a:pPr marL="342900" indent="-342900">
              <a:lnSpc>
                <a:spcPct val="100000"/>
              </a:lnSpc>
              <a:buFont typeface="Arial" panose="020B0604020202020204" pitchFamily="34" charset="0"/>
              <a:buChar char="•"/>
            </a:pPr>
            <a:r>
              <a:rPr lang="en-US" sz="2400" dirty="0">
                <a:latin typeface="Calibri" panose="020F0502020204030204" pitchFamily="34" charset="0"/>
              </a:rPr>
              <a:t>Purchase</a:t>
            </a:r>
          </a:p>
          <a:p>
            <a:pPr>
              <a:lnSpc>
                <a:spcPct val="100000"/>
              </a:lnSpc>
            </a:pPr>
            <a:endParaRPr lang="en-US" sz="2400" dirty="0">
              <a:latin typeface="Calibri" panose="020F0502020204030204" pitchFamily="34" charset="0"/>
            </a:endParaRPr>
          </a:p>
          <a:p>
            <a:pPr marL="342900" indent="-342900">
              <a:lnSpc>
                <a:spcPct val="100000"/>
              </a:lnSpc>
              <a:buFont typeface="Arial" panose="020B0604020202020204" pitchFamily="34" charset="0"/>
              <a:buChar char="•"/>
            </a:pPr>
            <a:r>
              <a:rPr lang="en-US" sz="2400" dirty="0">
                <a:latin typeface="Calibri" panose="020F0502020204030204" pitchFamily="34" charset="0"/>
              </a:rPr>
              <a:t>Right of First offer</a:t>
            </a:r>
          </a:p>
          <a:p>
            <a:pPr>
              <a:lnSpc>
                <a:spcPct val="100000"/>
              </a:lnSpc>
            </a:pPr>
            <a:endParaRPr lang="en-US" sz="2400" dirty="0">
              <a:latin typeface="Calibri" panose="020F0502020204030204" pitchFamily="34" charset="0"/>
            </a:endParaRPr>
          </a:p>
          <a:p>
            <a:pPr marL="342900" indent="-342900">
              <a:lnSpc>
                <a:spcPct val="100000"/>
              </a:lnSpc>
              <a:buFont typeface="Arial" panose="020B0604020202020204" pitchFamily="34" charset="0"/>
              <a:buChar char="•"/>
            </a:pPr>
            <a:r>
              <a:rPr lang="en-US" sz="2400" dirty="0">
                <a:latin typeface="Calibri" panose="020F0502020204030204" pitchFamily="34" charset="0"/>
              </a:rPr>
              <a:t>Right of First Refusal</a:t>
            </a:r>
          </a:p>
        </p:txBody>
      </p:sp>
    </p:spTree>
    <p:extLst>
      <p:ext uri="{BB962C8B-B14F-4D97-AF65-F5344CB8AC3E}">
        <p14:creationId xmlns:p14="http://schemas.microsoft.com/office/powerpoint/2010/main" val="16325493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additive="base">
                                        <p:cTn id="3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10" end="10"/>
                                            </p:txEl>
                                          </p:spTgt>
                                        </p:tgtEl>
                                        <p:attrNameLst>
                                          <p:attrName>style.visibility</p:attrName>
                                        </p:attrNameLst>
                                      </p:cBhvr>
                                      <p:to>
                                        <p:strVal val="visible"/>
                                      </p:to>
                                    </p:set>
                                    <p:anim calcmode="lin" valueType="num">
                                      <p:cBhvr additive="base">
                                        <p:cTn id="37"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12" end="12"/>
                                            </p:txEl>
                                          </p:spTgt>
                                        </p:tgtEl>
                                        <p:attrNameLst>
                                          <p:attrName>style.visibility</p:attrName>
                                        </p:attrNameLst>
                                      </p:cBhvr>
                                      <p:to>
                                        <p:strVal val="visible"/>
                                      </p:to>
                                    </p:set>
                                    <p:anim calcmode="lin" valueType="num">
                                      <p:cBhvr additive="base">
                                        <p:cTn id="43" dur="500" fill="hold"/>
                                        <p:tgtEl>
                                          <p:spTgt spid="5">
                                            <p:txEl>
                                              <p:pRg st="12" end="1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5262979"/>
          </a:xfrm>
          <a:prstGeom prst="rect">
            <a:avLst/>
          </a:prstGeom>
          <a:noFill/>
        </p:spPr>
        <p:txBody>
          <a:bodyPr wrap="square">
            <a:spAutoFit/>
          </a:bodyPr>
          <a:lstStyle/>
          <a:p>
            <a:pPr marL="342900" indent="-342900">
              <a:lnSpc>
                <a:spcPct val="100000"/>
              </a:lnSpc>
              <a:buFont typeface="Wingdings" panose="05000000000000000000" pitchFamily="2" charset="2"/>
              <a:buChar char="§"/>
            </a:pPr>
            <a:r>
              <a:rPr lang="en-US" sz="2400" dirty="0">
                <a:latin typeface="Calibri" panose="020F0502020204030204" pitchFamily="34" charset="0"/>
              </a:rPr>
              <a:t>Option provision provides the details of notice provision, effective dates of options and other prevailing condition to avail the offer.</a:t>
            </a:r>
          </a:p>
          <a:p>
            <a:pPr>
              <a:lnSpc>
                <a:spcPct val="100000"/>
              </a:lnSpc>
            </a:pPr>
            <a:endParaRPr lang="en-US" sz="2400" dirty="0">
              <a:latin typeface="Calibri" panose="020F0502020204030204" pitchFamily="34" charset="0"/>
            </a:endParaRPr>
          </a:p>
          <a:p>
            <a:pPr marL="342900" indent="-342900">
              <a:lnSpc>
                <a:spcPct val="100000"/>
              </a:lnSpc>
              <a:buFont typeface="Wingdings" panose="05000000000000000000" pitchFamily="2" charset="2"/>
              <a:buChar char="§"/>
            </a:pPr>
            <a:r>
              <a:rPr lang="en-US" sz="2400" dirty="0">
                <a:latin typeface="Calibri" panose="020F0502020204030204" pitchFamily="34" charset="0"/>
              </a:rPr>
              <a:t>Notice to be triggered off on the particular date to avail the offer. </a:t>
            </a:r>
          </a:p>
          <a:p>
            <a:pPr>
              <a:lnSpc>
                <a:spcPct val="100000"/>
              </a:lnSpc>
            </a:pPr>
            <a:endParaRPr lang="en-US" sz="2400" dirty="0">
              <a:latin typeface="Calibri" panose="020F0502020204030204" pitchFamily="34" charset="0"/>
            </a:endParaRPr>
          </a:p>
          <a:p>
            <a:pPr marL="342900" indent="-342900">
              <a:lnSpc>
                <a:spcPct val="100000"/>
              </a:lnSpc>
              <a:buFont typeface="Wingdings" panose="05000000000000000000" pitchFamily="2" charset="2"/>
              <a:buChar char="§"/>
            </a:pPr>
            <a:r>
              <a:rPr lang="en-US" sz="2400" dirty="0">
                <a:latin typeface="Calibri" panose="020F0502020204030204" pitchFamily="34" charset="0"/>
              </a:rPr>
              <a:t>Termination option provides the right to terminate the existing lease for various reasons or business requirement of Landlord.</a:t>
            </a:r>
          </a:p>
          <a:p>
            <a:pPr>
              <a:lnSpc>
                <a:spcPct val="100000"/>
              </a:lnSpc>
            </a:pPr>
            <a:endParaRPr lang="en-US" sz="2400" dirty="0">
              <a:latin typeface="Calibri" panose="020F0502020204030204" pitchFamily="34" charset="0"/>
            </a:endParaRPr>
          </a:p>
          <a:p>
            <a:pPr marL="342900" indent="-342900">
              <a:lnSpc>
                <a:spcPct val="100000"/>
              </a:lnSpc>
              <a:buFont typeface="Wingdings" panose="05000000000000000000" pitchFamily="2" charset="2"/>
              <a:buChar char="§"/>
            </a:pPr>
            <a:r>
              <a:rPr lang="en-US" sz="2400" dirty="0">
                <a:latin typeface="Calibri" panose="020F0502020204030204" pitchFamily="34" charset="0"/>
              </a:rPr>
              <a:t>In the event of expansion of existing space, Landlord will have the right to relocate Tenant to other space within the building and if not accepted by Tenant to terminate the existing Lease of tenant.</a:t>
            </a:r>
          </a:p>
          <a:p>
            <a:pPr>
              <a:lnSpc>
                <a:spcPct val="100000"/>
              </a:lnSpc>
            </a:pPr>
            <a:endParaRPr lang="en-US" sz="2400" dirty="0">
              <a:latin typeface="Calibri" panose="020F0502020204030204" pitchFamily="34" charset="0"/>
            </a:endParaRPr>
          </a:p>
          <a:p>
            <a:pPr marL="342900" indent="-342900">
              <a:lnSpc>
                <a:spcPct val="100000"/>
              </a:lnSpc>
              <a:buFont typeface="Wingdings" panose="05000000000000000000" pitchFamily="2" charset="2"/>
              <a:buChar char="§"/>
            </a:pPr>
            <a:r>
              <a:rPr lang="en-US" sz="2400" dirty="0">
                <a:latin typeface="Calibri" panose="020F0502020204030204" pitchFamily="34" charset="0"/>
              </a:rPr>
              <a:t>The other options such as Expansion or contraction will provide the rights to Landlord to meet the Promotional needs of the building.</a:t>
            </a:r>
          </a:p>
        </p:txBody>
      </p:sp>
      <p:sp>
        <p:nvSpPr>
          <p:cNvPr id="2" name="TextBox 1">
            <a:extLst>
              <a:ext uri="{FF2B5EF4-FFF2-40B4-BE49-F238E27FC236}">
                <a16:creationId xmlns:a16="http://schemas.microsoft.com/office/drawing/2014/main" id="{41E4269D-D716-AB43-2898-D091A770DD18}"/>
              </a:ext>
            </a:extLst>
          </p:cNvPr>
          <p:cNvSpPr txBox="1"/>
          <p:nvPr/>
        </p:nvSpPr>
        <p:spPr>
          <a:xfrm>
            <a:off x="269535" y="380631"/>
            <a:ext cx="10908538" cy="707886"/>
          </a:xfrm>
          <a:prstGeom prst="rect">
            <a:avLst/>
          </a:prstGeom>
          <a:noFill/>
        </p:spPr>
        <p:txBody>
          <a:bodyPr wrap="square">
            <a:spAutoFit/>
          </a:bodyPr>
          <a:lstStyle/>
          <a:p>
            <a:pPr algn="ctr"/>
            <a:r>
              <a:rPr lang="en-US" sz="4000" b="1" dirty="0"/>
              <a:t>Right - Landlord</a:t>
            </a:r>
            <a:endParaRPr lang="en-IN" sz="3200" b="1" dirty="0">
              <a:latin typeface="Amaranth" panose="02000503050000020004" pitchFamily="2" charset="0"/>
            </a:endParaRPr>
          </a:p>
        </p:txBody>
      </p:sp>
    </p:spTree>
    <p:extLst>
      <p:ext uri="{BB962C8B-B14F-4D97-AF65-F5344CB8AC3E}">
        <p14:creationId xmlns:p14="http://schemas.microsoft.com/office/powerpoint/2010/main" val="35905841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additive="base">
                                        <p:cTn id="3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707886"/>
          </a:xfrm>
          <a:prstGeom prst="rect">
            <a:avLst/>
          </a:prstGeom>
          <a:noFill/>
        </p:spPr>
        <p:txBody>
          <a:bodyPr wrap="square">
            <a:spAutoFit/>
          </a:bodyPr>
          <a:lstStyle/>
          <a:p>
            <a:pPr algn="ctr"/>
            <a:r>
              <a:rPr lang="en-US" sz="4000" b="1" dirty="0"/>
              <a:t>Right - Landlord</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3785652"/>
          </a:xfrm>
          <a:prstGeom prst="rect">
            <a:avLst/>
          </a:prstGeom>
          <a:noFill/>
        </p:spPr>
        <p:txBody>
          <a:bodyPr wrap="square">
            <a:spAutoFit/>
          </a:bodyPr>
          <a:lstStyle/>
          <a:p>
            <a:pPr marL="342900" indent="-342900">
              <a:lnSpc>
                <a:spcPct val="100000"/>
              </a:lnSpc>
              <a:buFont typeface="Wingdings" panose="05000000000000000000" pitchFamily="2" charset="2"/>
              <a:buChar char="§"/>
            </a:pPr>
            <a:r>
              <a:rPr lang="en-US" sz="2400" dirty="0">
                <a:latin typeface="Calibri" panose="020F0502020204030204" pitchFamily="34" charset="0"/>
              </a:rPr>
              <a:t>Landlord will be aware of any decisions of Tenant in prior with regard to termination or expansion/contraction or renewal of Lease.</a:t>
            </a:r>
          </a:p>
          <a:p>
            <a:pPr>
              <a:lnSpc>
                <a:spcPct val="100000"/>
              </a:lnSpc>
            </a:pPr>
            <a:endParaRPr lang="en-US" sz="2400" dirty="0">
              <a:latin typeface="Calibri" panose="020F0502020204030204" pitchFamily="34" charset="0"/>
            </a:endParaRPr>
          </a:p>
          <a:p>
            <a:pPr marL="342900" indent="-342900">
              <a:lnSpc>
                <a:spcPct val="100000"/>
              </a:lnSpc>
              <a:buFont typeface="Wingdings" panose="05000000000000000000" pitchFamily="2" charset="2"/>
              <a:buChar char="§"/>
            </a:pPr>
            <a:r>
              <a:rPr lang="en-US" sz="2400" dirty="0">
                <a:latin typeface="Calibri" panose="020F0502020204030204" pitchFamily="34" charset="0"/>
              </a:rPr>
              <a:t>In the event of Tenant’s termination of Lease, due to prior notice Landlord will be able to look for alternative Tenant for the Premises to keep the building occupied as well as to prevent Co-tenancy failure.</a:t>
            </a:r>
          </a:p>
          <a:p>
            <a:pPr>
              <a:lnSpc>
                <a:spcPct val="100000"/>
              </a:lnSpc>
            </a:pPr>
            <a:endParaRPr lang="en-US" sz="2400" dirty="0">
              <a:latin typeface="Calibri" panose="020F0502020204030204" pitchFamily="34" charset="0"/>
            </a:endParaRPr>
          </a:p>
          <a:p>
            <a:pPr marL="342900" indent="-342900">
              <a:lnSpc>
                <a:spcPct val="100000"/>
              </a:lnSpc>
              <a:buFont typeface="Wingdings" panose="05000000000000000000" pitchFamily="2" charset="2"/>
              <a:buChar char="§"/>
            </a:pPr>
            <a:r>
              <a:rPr lang="en-US" sz="2400" dirty="0">
                <a:latin typeface="Calibri" panose="020F0502020204030204" pitchFamily="34" charset="0"/>
              </a:rPr>
              <a:t>In the event of Renewal of lease, Landlord will be aware in advance and prepare the new negotiation for renewal Lease or update the existing provision based on the current situations. </a:t>
            </a:r>
          </a:p>
        </p:txBody>
      </p:sp>
    </p:spTree>
    <p:extLst>
      <p:ext uri="{BB962C8B-B14F-4D97-AF65-F5344CB8AC3E}">
        <p14:creationId xmlns:p14="http://schemas.microsoft.com/office/powerpoint/2010/main" val="4642288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707886"/>
          </a:xfrm>
          <a:prstGeom prst="rect">
            <a:avLst/>
          </a:prstGeom>
          <a:noFill/>
        </p:spPr>
        <p:txBody>
          <a:bodyPr wrap="square">
            <a:spAutoFit/>
          </a:bodyPr>
          <a:lstStyle/>
          <a:p>
            <a:pPr algn="ctr"/>
            <a:r>
              <a:rPr lang="en-US" sz="4000" b="1" dirty="0"/>
              <a:t>Right -Tenant</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4893647"/>
          </a:xfrm>
          <a:prstGeom prst="rect">
            <a:avLst/>
          </a:prstGeom>
          <a:noFill/>
        </p:spPr>
        <p:txBody>
          <a:bodyPr wrap="square">
            <a:spAutoFit/>
          </a:bodyPr>
          <a:lstStyle/>
          <a:p>
            <a:pPr marL="342900" indent="-342900">
              <a:lnSpc>
                <a:spcPct val="100000"/>
              </a:lnSpc>
              <a:buFont typeface="Wingdings" panose="05000000000000000000" pitchFamily="2" charset="2"/>
              <a:buChar char="§"/>
            </a:pPr>
            <a:r>
              <a:rPr lang="en-US" sz="2400" dirty="0">
                <a:latin typeface="Calibri" panose="020F0502020204030204" pitchFamily="34" charset="0"/>
              </a:rPr>
              <a:t>Options in the Lease are mainly to facilitate Tenant to adapt the offers accordingly to meet its requirement.</a:t>
            </a:r>
          </a:p>
          <a:p>
            <a:pPr>
              <a:lnSpc>
                <a:spcPct val="100000"/>
              </a:lnSpc>
            </a:pPr>
            <a:endParaRPr lang="en-US" sz="2400" dirty="0">
              <a:latin typeface="Calibri" panose="020F0502020204030204" pitchFamily="34" charset="0"/>
            </a:endParaRPr>
          </a:p>
          <a:p>
            <a:pPr marL="342900" indent="-342900">
              <a:lnSpc>
                <a:spcPct val="100000"/>
              </a:lnSpc>
              <a:buFont typeface="Wingdings" panose="05000000000000000000" pitchFamily="2" charset="2"/>
              <a:buChar char="§"/>
            </a:pPr>
            <a:r>
              <a:rPr lang="en-US" sz="2400" dirty="0">
                <a:latin typeface="Calibri" panose="020F0502020204030204" pitchFamily="34" charset="0"/>
              </a:rPr>
              <a:t>Option provision gives the entire information regarding when the notice to be given, conditions to avail the offer and payments regarding the options.</a:t>
            </a:r>
          </a:p>
          <a:p>
            <a:pPr>
              <a:lnSpc>
                <a:spcPct val="100000"/>
              </a:lnSpc>
            </a:pPr>
            <a:endParaRPr lang="en-US" sz="2400" dirty="0">
              <a:latin typeface="Calibri" panose="020F0502020204030204" pitchFamily="34" charset="0"/>
            </a:endParaRPr>
          </a:p>
          <a:p>
            <a:pPr marL="342900" indent="-342900">
              <a:lnSpc>
                <a:spcPct val="100000"/>
              </a:lnSpc>
              <a:buFont typeface="Wingdings" panose="05000000000000000000" pitchFamily="2" charset="2"/>
              <a:buChar char="§"/>
            </a:pPr>
            <a:r>
              <a:rPr lang="en-US" sz="2400" dirty="0">
                <a:latin typeface="Calibri" panose="020F0502020204030204" pitchFamily="34" charset="0"/>
              </a:rPr>
              <a:t>Options provide rights or choice to Tenant whether to continue in the Premises after expiration of the term.</a:t>
            </a:r>
          </a:p>
          <a:p>
            <a:pPr>
              <a:lnSpc>
                <a:spcPct val="100000"/>
              </a:lnSpc>
            </a:pPr>
            <a:endParaRPr lang="en-US" sz="2400" dirty="0">
              <a:latin typeface="Calibri" panose="020F0502020204030204" pitchFamily="34" charset="0"/>
            </a:endParaRPr>
          </a:p>
          <a:p>
            <a:pPr marL="342900" indent="-342900">
              <a:lnSpc>
                <a:spcPct val="100000"/>
              </a:lnSpc>
              <a:buFont typeface="Wingdings" panose="05000000000000000000" pitchFamily="2" charset="2"/>
              <a:buChar char="§"/>
            </a:pPr>
            <a:r>
              <a:rPr lang="en-US" sz="2400" dirty="0">
                <a:latin typeface="Calibri" panose="020F0502020204030204" pitchFamily="34" charset="0"/>
              </a:rPr>
              <a:t>In the event of any other need to move out of the Premises, Tenant need to know whether it has the right to terminate the Lease and the associated conditions such as notice and penalty to Landlord.</a:t>
            </a: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252612982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707886"/>
          </a:xfrm>
          <a:prstGeom prst="rect">
            <a:avLst/>
          </a:prstGeom>
          <a:noFill/>
        </p:spPr>
        <p:txBody>
          <a:bodyPr wrap="square">
            <a:spAutoFit/>
          </a:bodyPr>
          <a:lstStyle/>
          <a:p>
            <a:pPr algn="ctr"/>
            <a:r>
              <a:rPr lang="en-US" sz="4000" b="1" dirty="0"/>
              <a:t>Right -Tenant</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3785652"/>
          </a:xfrm>
          <a:prstGeom prst="rect">
            <a:avLst/>
          </a:prstGeom>
          <a:noFill/>
        </p:spPr>
        <p:txBody>
          <a:bodyPr wrap="square">
            <a:spAutoFit/>
          </a:bodyPr>
          <a:lstStyle/>
          <a:p>
            <a:pPr marL="342900" indent="-342900">
              <a:lnSpc>
                <a:spcPct val="100000"/>
              </a:lnSpc>
              <a:buFont typeface="Wingdings" panose="05000000000000000000" pitchFamily="2" charset="2"/>
              <a:buChar char="§"/>
            </a:pPr>
            <a:r>
              <a:rPr lang="en-US" sz="2400" dirty="0">
                <a:latin typeface="Calibri" panose="020F0502020204030204" pitchFamily="34" charset="0"/>
              </a:rPr>
              <a:t>In the event of development of business or to reduce any financial commitments, Tenant needs to know whether it has the right to expand or contract/reduce space to meet it requirements.</a:t>
            </a:r>
          </a:p>
          <a:p>
            <a:pPr>
              <a:lnSpc>
                <a:spcPct val="100000"/>
              </a:lnSpc>
            </a:pPr>
            <a:endParaRPr lang="en-US" sz="2400" dirty="0">
              <a:latin typeface="Calibri" panose="020F0502020204030204" pitchFamily="34" charset="0"/>
            </a:endParaRPr>
          </a:p>
          <a:p>
            <a:pPr marL="342900" indent="-342900">
              <a:lnSpc>
                <a:spcPct val="100000"/>
              </a:lnSpc>
              <a:buFont typeface="Wingdings" panose="05000000000000000000" pitchFamily="2" charset="2"/>
              <a:buChar char="§"/>
            </a:pPr>
            <a:r>
              <a:rPr lang="en-US" sz="2400" dirty="0">
                <a:latin typeface="Calibri" panose="020F0502020204030204" pitchFamily="34" charset="0"/>
              </a:rPr>
              <a:t>In case party needs to move to different location within the building or any other Building to meet the business requirement, the relocation option provides the right to Tenant to utilize it and make use of the concessions such as moving allowance and other facilitation given by Landlord.</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23747349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a:latin typeface="Amaranth" panose="02000503050000020004" pitchFamily="2" charset="0"/>
              </a:rPr>
              <a:t>Introduction</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a:t>-----------------------------------------------------------------------------------------------------------------------------</a:t>
            </a:r>
            <a:endParaRPr lang="en-IN" sz="2400" dirty="0"/>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427248"/>
            <a:ext cx="10378985" cy="4154984"/>
          </a:xfrm>
          <a:prstGeom prst="rect">
            <a:avLst/>
          </a:prstGeom>
          <a:noFill/>
        </p:spPr>
        <p:txBody>
          <a:bodyPr wrap="square">
            <a:spAutoFit/>
          </a:bodyPr>
          <a:lstStyle/>
          <a:p>
            <a:pPr marL="342900" indent="-342900">
              <a:buFont typeface="Arial" panose="020B0604020202020204" pitchFamily="34" charset="0"/>
              <a:buChar char="•"/>
            </a:pPr>
            <a:r>
              <a:rPr lang="en-US" sz="2400">
                <a:latin typeface="Amaranth" panose="02000503050000020004" pitchFamily="2" charset="0"/>
              </a:rPr>
              <a:t>The period of time for which the Lease Agreement is in force, expressed as a number of months or years.</a:t>
            </a:r>
          </a:p>
          <a:p>
            <a:pPr marL="342900" indent="-342900">
              <a:buFont typeface="Arial" panose="020B0604020202020204" pitchFamily="34" charset="0"/>
              <a:buChar char="•"/>
            </a:pPr>
            <a:endParaRPr lang="en-US" sz="2400">
              <a:latin typeface="Amaranth" panose="02000503050000020004" pitchFamily="2" charset="0"/>
            </a:endParaRPr>
          </a:p>
          <a:p>
            <a:pPr marL="342900" indent="-342900">
              <a:buFont typeface="Arial" panose="020B0604020202020204" pitchFamily="34" charset="0"/>
              <a:buChar char="•"/>
            </a:pPr>
            <a:r>
              <a:rPr lang="en-US" sz="2400">
                <a:latin typeface="Amaranth" panose="02000503050000020004" pitchFamily="2" charset="0"/>
              </a:rPr>
              <a:t>A Legal contract outlining the terms under which one party agrees to rent the property from another party for a defined period of time from the commencement date to Expiration date.</a:t>
            </a:r>
          </a:p>
          <a:p>
            <a:pPr marL="342900" indent="-342900">
              <a:buFont typeface="Arial" panose="020B0604020202020204" pitchFamily="34" charset="0"/>
              <a:buChar char="•"/>
            </a:pPr>
            <a:endParaRPr lang="en-US" sz="2400">
              <a:latin typeface="Amaranth" panose="02000503050000020004" pitchFamily="2" charset="0"/>
            </a:endParaRPr>
          </a:p>
          <a:p>
            <a:pPr marL="342900" indent="-342900">
              <a:buFont typeface="Arial" panose="020B0604020202020204" pitchFamily="34" charset="0"/>
              <a:buChar char="•"/>
            </a:pPr>
            <a:r>
              <a:rPr lang="en-US" sz="2400">
                <a:latin typeface="Amaranth" panose="02000503050000020004" pitchFamily="2" charset="0"/>
              </a:rPr>
              <a:t>The term of the Lease may be fixed, periodic or indefinite duration.</a:t>
            </a:r>
          </a:p>
          <a:p>
            <a:pPr marL="342900" indent="-342900">
              <a:buFont typeface="Arial" panose="020B0604020202020204" pitchFamily="34" charset="0"/>
              <a:buChar char="•"/>
            </a:pPr>
            <a:endParaRPr lang="en-US" sz="2400">
              <a:latin typeface="Amaranth" panose="02000503050000020004" pitchFamily="2" charset="0"/>
            </a:endParaRPr>
          </a:p>
          <a:p>
            <a:pPr marL="342900" indent="-342900">
              <a:buFont typeface="Arial" panose="020B0604020202020204" pitchFamily="34" charset="0"/>
              <a:buChar char="•"/>
            </a:pPr>
            <a:r>
              <a:rPr lang="en-US" sz="2400">
                <a:latin typeface="Amaranth" panose="02000503050000020004" pitchFamily="2" charset="0"/>
              </a:rPr>
              <a:t>The term may be expressed in Months, Weeks, Year, Lease Year and Calendar Year.</a:t>
            </a:r>
            <a:endParaRPr lang="en-US" sz="2400" dirty="0">
              <a:latin typeface="Amaranth" panose="02000503050000020004" pitchFamily="2" charset="0"/>
            </a:endParaRPr>
          </a:p>
        </p:txBody>
      </p:sp>
    </p:spTree>
    <p:extLst>
      <p:ext uri="{BB962C8B-B14F-4D97-AF65-F5344CB8AC3E}">
        <p14:creationId xmlns:p14="http://schemas.microsoft.com/office/powerpoint/2010/main" val="16990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2"/>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830997"/>
          </a:xfrm>
          <a:prstGeom prst="rect">
            <a:avLst/>
          </a:prstGeom>
          <a:noFill/>
        </p:spPr>
        <p:txBody>
          <a:bodyPr wrap="square">
            <a:spAutoFit/>
          </a:bodyPr>
          <a:lstStyle/>
          <a:p>
            <a:r>
              <a:rPr lang="en-US" sz="4800" b="1" dirty="0"/>
              <a:t>Option to Renew</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5262979"/>
          </a:xfrm>
          <a:prstGeom prst="rect">
            <a:avLst/>
          </a:prstGeom>
          <a:noFill/>
        </p:spPr>
        <p:txBody>
          <a:bodyPr wrap="square">
            <a:spAutoFit/>
          </a:bodyPr>
          <a:lstStyle/>
          <a:p>
            <a:pPr marL="342900" indent="-342900">
              <a:lnSpc>
                <a:spcPct val="100000"/>
              </a:lnSpc>
              <a:buFont typeface="Wingdings" panose="05000000000000000000" pitchFamily="2" charset="2"/>
              <a:buChar char="§"/>
            </a:pPr>
            <a:r>
              <a:rPr lang="en-US" sz="2400" dirty="0">
                <a:latin typeface="Calibri" panose="020F0502020204030204" pitchFamily="34" charset="0"/>
              </a:rPr>
              <a:t>A Provision in a Lease outlines the terms for renewing or extending an original lease agreement. </a:t>
            </a:r>
          </a:p>
          <a:p>
            <a:pPr>
              <a:lnSpc>
                <a:spcPct val="100000"/>
              </a:lnSpc>
            </a:pPr>
            <a:endParaRPr lang="en-US" sz="2400" dirty="0">
              <a:latin typeface="Calibri" panose="020F0502020204030204" pitchFamily="34" charset="0"/>
            </a:endParaRPr>
          </a:p>
          <a:p>
            <a:pPr marL="342900" indent="-342900">
              <a:lnSpc>
                <a:spcPct val="100000"/>
              </a:lnSpc>
              <a:buFont typeface="Wingdings" panose="05000000000000000000" pitchFamily="2" charset="2"/>
              <a:buChar char="§"/>
            </a:pPr>
            <a:r>
              <a:rPr lang="en-US" sz="2400" dirty="0">
                <a:latin typeface="Calibri" panose="020F0502020204030204" pitchFamily="34" charset="0"/>
              </a:rPr>
              <a:t>The renewal option appears as a covenant in the original lease and provides specifications under which the leaseholder can renew or extend the original lease term for an additional, specified time and rate (rent).</a:t>
            </a:r>
          </a:p>
          <a:p>
            <a:pPr marL="342900" indent="-342900">
              <a:lnSpc>
                <a:spcPct val="100000"/>
              </a:lnSpc>
              <a:buFont typeface="Wingdings" panose="05000000000000000000" pitchFamily="2" charset="2"/>
              <a:buChar char="§"/>
            </a:pPr>
            <a:endParaRPr lang="en-US" sz="2400" dirty="0">
              <a:latin typeface="Calibri" panose="020F0502020204030204" pitchFamily="34" charset="0"/>
            </a:endParaRPr>
          </a:p>
          <a:p>
            <a:pPr marL="0" indent="0">
              <a:lnSpc>
                <a:spcPct val="100000"/>
              </a:lnSpc>
              <a:buNone/>
            </a:pPr>
            <a:r>
              <a:rPr lang="en-US" sz="2400" b="1" u="sng" dirty="0">
                <a:latin typeface="Calibri" panose="020F0502020204030204" pitchFamily="34" charset="0"/>
              </a:rPr>
              <a:t>Lease Extension:</a:t>
            </a:r>
          </a:p>
          <a:p>
            <a:pPr marL="0" indent="0">
              <a:lnSpc>
                <a:spcPct val="100000"/>
              </a:lnSpc>
              <a:buNone/>
            </a:pPr>
            <a:endParaRPr lang="en-US" sz="2400" b="1" u="sng" dirty="0">
              <a:latin typeface="Calibri" panose="020F0502020204030204" pitchFamily="34" charset="0"/>
            </a:endParaRPr>
          </a:p>
          <a:p>
            <a:pPr>
              <a:lnSpc>
                <a:spcPct val="100000"/>
              </a:lnSpc>
            </a:pPr>
            <a:r>
              <a:rPr lang="en-US" sz="2400" dirty="0">
                <a:latin typeface="Calibri" panose="020F0502020204030204" pitchFamily="34" charset="0"/>
              </a:rPr>
              <a:t>The term has been extended and the new expiry date is stated in the lease, i.e. that the expiry date is moved to the other future date.</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37938371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2"/>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830997"/>
          </a:xfrm>
          <a:prstGeom prst="rect">
            <a:avLst/>
          </a:prstGeom>
          <a:noFill/>
        </p:spPr>
        <p:txBody>
          <a:bodyPr wrap="square">
            <a:spAutoFit/>
          </a:bodyPr>
          <a:lstStyle/>
          <a:p>
            <a:r>
              <a:rPr lang="en-US" sz="4800" b="1" dirty="0"/>
              <a:t>Extension vs Renewal</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1200329"/>
          </a:xfrm>
          <a:prstGeom prst="rect">
            <a:avLst/>
          </a:prstGeom>
          <a:noFill/>
        </p:spPr>
        <p:txBody>
          <a:bodyPr wrap="square">
            <a:spAutoFit/>
          </a:bodyPr>
          <a:lstStyle/>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pic>
        <p:nvPicPr>
          <p:cNvPr id="3" name="Picture 2">
            <a:extLst>
              <a:ext uri="{FF2B5EF4-FFF2-40B4-BE49-F238E27FC236}">
                <a16:creationId xmlns:a16="http://schemas.microsoft.com/office/drawing/2014/main" id="{A41F9CDD-F357-C3D4-90CF-E4094EFF185F}"/>
              </a:ext>
            </a:extLst>
          </p:cNvPr>
          <p:cNvPicPr>
            <a:picLocks noChangeAspect="1"/>
          </p:cNvPicPr>
          <p:nvPr/>
        </p:nvPicPr>
        <p:blipFill>
          <a:blip r:embed="rId2"/>
          <a:stretch>
            <a:fillRect/>
          </a:stretch>
        </p:blipFill>
        <p:spPr>
          <a:xfrm>
            <a:off x="2332654" y="1723389"/>
            <a:ext cx="6634065" cy="3963777"/>
          </a:xfrm>
          <a:prstGeom prst="rect">
            <a:avLst/>
          </a:prstGeom>
        </p:spPr>
      </p:pic>
    </p:spTree>
    <p:extLst>
      <p:ext uri="{BB962C8B-B14F-4D97-AF65-F5344CB8AC3E}">
        <p14:creationId xmlns:p14="http://schemas.microsoft.com/office/powerpoint/2010/main" val="21655001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to Renew Automatic</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5632311"/>
          </a:xfrm>
          <a:prstGeom prst="rect">
            <a:avLst/>
          </a:prstGeom>
          <a:noFill/>
        </p:spPr>
        <p:txBody>
          <a:bodyPr wrap="square">
            <a:spAutoFit/>
          </a:bodyPr>
          <a:lstStyle/>
          <a:p>
            <a:pPr marL="342900" lvl="0" indent="-342900">
              <a:buFont typeface="Wingdings" panose="05000000000000000000" pitchFamily="2" charset="2"/>
              <a:buChar char="§"/>
            </a:pPr>
            <a:r>
              <a:rPr lang="en-US" sz="2400" dirty="0">
                <a:latin typeface="Calibri" panose="020F0502020204030204" pitchFamily="34" charset="0"/>
              </a:rPr>
              <a:t>The option will extend the lease term automatically for a </a:t>
            </a:r>
            <a:r>
              <a:rPr lang="en-US" sz="2400" b="1" dirty="0">
                <a:latin typeface="Calibri" panose="020F0502020204030204" pitchFamily="34" charset="0"/>
              </a:rPr>
              <a:t>specified or unspecified period of time</a:t>
            </a:r>
            <a:r>
              <a:rPr lang="en-US" sz="2400" dirty="0">
                <a:latin typeface="Calibri" panose="020F0502020204030204" pitchFamily="34" charset="0"/>
              </a:rPr>
              <a:t> with pre-defined lease conditions </a:t>
            </a:r>
            <a:r>
              <a:rPr lang="en-US" sz="2400" b="1" dirty="0">
                <a:latin typeface="Calibri" panose="020F0502020204030204" pitchFamily="34" charset="0"/>
              </a:rPr>
              <a:t>without giving any prior notice</a:t>
            </a:r>
            <a:r>
              <a:rPr lang="en-US" sz="2400" dirty="0">
                <a:latin typeface="Calibri" panose="020F0502020204030204" pitchFamily="34" charset="0"/>
              </a:rPr>
              <a:t>.</a:t>
            </a:r>
          </a:p>
          <a:p>
            <a:pPr marL="342900" indent="-342900">
              <a:buFont typeface="Wingdings" panose="05000000000000000000" pitchFamily="2" charset="2"/>
              <a:buChar char="§"/>
            </a:pPr>
            <a:r>
              <a:rPr lang="en-US" sz="2400" dirty="0">
                <a:latin typeface="Calibri" panose="020F0502020204030204" pitchFamily="34" charset="0"/>
              </a:rPr>
              <a:t> It will be stated in the lease, when and how to serve the notice </a:t>
            </a:r>
            <a:r>
              <a:rPr lang="en-US" sz="2400" b="1" dirty="0">
                <a:latin typeface="Calibri" panose="020F0502020204030204" pitchFamily="34" charset="0"/>
              </a:rPr>
              <a:t>in order to disable </a:t>
            </a:r>
            <a:r>
              <a:rPr lang="en-US" sz="2400" dirty="0">
                <a:latin typeface="Calibri" panose="020F0502020204030204" pitchFamily="34" charset="0"/>
              </a:rPr>
              <a:t>the option.</a:t>
            </a:r>
          </a:p>
          <a:p>
            <a:pPr marL="342900" indent="-342900">
              <a:buFont typeface="Wingdings" panose="05000000000000000000" pitchFamily="2" charset="2"/>
              <a:buChar char="§"/>
            </a:pPr>
            <a:r>
              <a:rPr lang="en-US" sz="2400" dirty="0">
                <a:latin typeface="Calibri" panose="020F0502020204030204" pitchFamily="34" charset="0"/>
              </a:rPr>
              <a:t> Usually the renewed lease conditions are the same as they were for the original lease. </a:t>
            </a:r>
          </a:p>
          <a:p>
            <a:pPr marL="342900" indent="-342900">
              <a:buFont typeface="Wingdings" panose="05000000000000000000" pitchFamily="2" charset="2"/>
              <a:buChar char="§"/>
            </a:pPr>
            <a:r>
              <a:rPr lang="en-US" sz="2400" dirty="0">
                <a:latin typeface="Calibri" panose="020F0502020204030204" pitchFamily="34" charset="0"/>
              </a:rPr>
              <a:t> The automatic renewal option differs from the renewal option, which requires notification to be triggered off.</a:t>
            </a:r>
          </a:p>
          <a:p>
            <a:pPr marL="342900" indent="-342900">
              <a:buFont typeface="Wingdings" panose="05000000000000000000" pitchFamily="2" charset="2"/>
              <a:buChar char="§"/>
            </a:pPr>
            <a:r>
              <a:rPr lang="en-US" sz="2400" dirty="0">
                <a:latin typeface="Calibri" panose="020F0502020204030204" pitchFamily="34" charset="0"/>
              </a:rPr>
              <a:t> There may be more than one automatic renewal option for one lease or that an automatic renewal may change a lease into a rolling one which renews continuously until a party indicated by the lease serves an expiration notice.</a:t>
            </a:r>
          </a:p>
          <a:p>
            <a:pPr marL="342900" indent="-342900">
              <a:buFont typeface="Wingdings" panose="05000000000000000000" pitchFamily="2" charset="2"/>
              <a:buChar char="§"/>
            </a:pPr>
            <a:r>
              <a:rPr lang="en-US" sz="2400" b="1" dirty="0">
                <a:latin typeface="Calibri" panose="020F0502020204030204" pitchFamily="34" charset="0"/>
              </a:rPr>
              <a:t> </a:t>
            </a:r>
            <a:r>
              <a:rPr lang="en-US" sz="2400" dirty="0">
                <a:latin typeface="Calibri" panose="020F0502020204030204" pitchFamily="34" charset="0"/>
              </a:rPr>
              <a:t>Need to capture any Rent and any increase provided for the option periods.</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11442471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to Renew Automatic: Example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5262979"/>
          </a:xfrm>
          <a:prstGeom prst="rect">
            <a:avLst/>
          </a:prstGeom>
          <a:noFill/>
        </p:spPr>
        <p:txBody>
          <a:bodyPr wrap="square">
            <a:spAutoFit/>
          </a:bodyPr>
          <a:lstStyle/>
          <a:p>
            <a:pPr marL="342900" indent="-342900">
              <a:buFont typeface="Arial" panose="020B0604020202020204" pitchFamily="34" charset="0"/>
              <a:buChar char="•"/>
            </a:pPr>
            <a:r>
              <a:rPr lang="en-US" sz="2400" i="1" dirty="0">
                <a:latin typeface="Amaranth" panose="02000503050000020004"/>
              </a:rPr>
              <a:t>3.1	The fixed term lease of the rental agreement will be for 5 years. It starts on 09-01-2012 and ends on 08-31-2017 as long as it is cancelled with a timely notice.</a:t>
            </a:r>
            <a:endParaRPr lang="en-US" sz="2400" dirty="0">
              <a:latin typeface="Amaranth" panose="02000503050000020004"/>
            </a:endParaRPr>
          </a:p>
          <a:p>
            <a:pPr marL="342900" indent="-342900">
              <a:buFont typeface="Arial" panose="020B0604020202020204" pitchFamily="34" charset="0"/>
              <a:buChar char="•"/>
            </a:pPr>
            <a:r>
              <a:rPr lang="en-US" sz="2400" i="1" dirty="0">
                <a:latin typeface="Amaranth" panose="02000503050000020004"/>
              </a:rPr>
              <a:t> 3.2. The tenancy extends for </a:t>
            </a:r>
            <a:r>
              <a:rPr lang="en-US" sz="2400" b="1" i="1" dirty="0">
                <a:latin typeface="Amaranth" panose="02000503050000020004"/>
              </a:rPr>
              <a:t>5 years</a:t>
            </a:r>
            <a:r>
              <a:rPr lang="en-US" sz="2400" i="1" dirty="0">
                <a:latin typeface="Amaranth" panose="02000503050000020004"/>
              </a:rPr>
              <a:t> after the end of the fixed term </a:t>
            </a:r>
            <a:r>
              <a:rPr lang="en-US" sz="2400" b="1" i="1" dirty="0">
                <a:latin typeface="Amaranth" panose="02000503050000020004"/>
              </a:rPr>
              <a:t>if no party has cancelled it in writing within the cancellation period of 12 months.</a:t>
            </a:r>
          </a:p>
          <a:p>
            <a:endParaRPr lang="en-US" sz="2400" dirty="0">
              <a:latin typeface="Amaranth" panose="02000503050000020004"/>
            </a:endParaRPr>
          </a:p>
          <a:p>
            <a:r>
              <a:rPr lang="en-US" sz="2400" b="1" i="1" dirty="0">
                <a:latin typeface="Amaranth" panose="02000503050000020004"/>
              </a:rPr>
              <a:t>Option Notes:</a:t>
            </a:r>
            <a:r>
              <a:rPr lang="en-US" sz="2400" i="1" dirty="0">
                <a:latin typeface="Amaranth" panose="02000503050000020004"/>
              </a:rPr>
              <a:t> Lease to be automatically renewed for 5 years, unless either party terminates the Lease by giving 12 months prior written notice.</a:t>
            </a:r>
            <a:endParaRPr lang="en-US" sz="2400" dirty="0">
              <a:latin typeface="Amaranth" panose="02000503050000020004"/>
            </a:endParaRPr>
          </a:p>
          <a:p>
            <a:r>
              <a:rPr lang="en-US" sz="2400" i="1" dirty="0">
                <a:latin typeface="Amaranth" panose="02000503050000020004"/>
              </a:rPr>
              <a:t> </a:t>
            </a:r>
            <a:endParaRPr lang="en-US" sz="2400" dirty="0">
              <a:latin typeface="Amaranth" panose="02000503050000020004"/>
            </a:endParaRPr>
          </a:p>
          <a:p>
            <a:pPr marL="342900" indent="-342900">
              <a:buFont typeface="Arial" panose="020B0604020202020204" pitchFamily="34" charset="0"/>
              <a:buChar char="•"/>
            </a:pPr>
            <a:r>
              <a:rPr lang="en-US" sz="2400" i="1" dirty="0">
                <a:latin typeface="Amaranth" panose="02000503050000020004"/>
              </a:rPr>
              <a:t>Option Start Date – 09/01/2017 </a:t>
            </a:r>
            <a:endParaRPr lang="en-US" sz="2400" dirty="0">
              <a:latin typeface="Amaranth" panose="02000503050000020004"/>
            </a:endParaRPr>
          </a:p>
          <a:p>
            <a:pPr marL="342900" indent="-342900">
              <a:buFont typeface="Arial" panose="020B0604020202020204" pitchFamily="34" charset="0"/>
              <a:buChar char="•"/>
            </a:pPr>
            <a:r>
              <a:rPr lang="en-US" sz="2400" i="1" dirty="0">
                <a:latin typeface="Amaranth" panose="02000503050000020004"/>
              </a:rPr>
              <a:t>Option End Date – 08/31/2022</a:t>
            </a:r>
            <a:endParaRPr lang="en-US" sz="2400" dirty="0">
              <a:latin typeface="Amaranth" panose="02000503050000020004"/>
            </a:endParaRPr>
          </a:p>
          <a:p>
            <a:pPr marL="342900" indent="-342900">
              <a:buFont typeface="Arial" panose="020B0604020202020204" pitchFamily="34" charset="0"/>
              <a:buChar char="•"/>
            </a:pPr>
            <a:r>
              <a:rPr lang="en-US" sz="2400" i="1" dirty="0">
                <a:latin typeface="Amaranth" panose="02000503050000020004"/>
              </a:rPr>
              <a:t>Last Notification date – 08/31/2016 </a:t>
            </a:r>
            <a:endParaRPr lang="en-US" sz="2400" dirty="0">
              <a:latin typeface="Amaranth" panose="02000503050000020004"/>
            </a:endParaRP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15082069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to Renew Automatic: Example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7599680" y="1305945"/>
            <a:ext cx="4175760" cy="1200329"/>
          </a:xfrm>
          <a:prstGeom prst="rect">
            <a:avLst/>
          </a:prstGeom>
          <a:noFill/>
        </p:spPr>
        <p:txBody>
          <a:bodyPr wrap="square">
            <a:spAutoFit/>
          </a:bodyPr>
          <a:lstStyle/>
          <a:p>
            <a:pPr>
              <a:lnSpc>
                <a:spcPct val="100000"/>
              </a:lnSpc>
            </a:pPr>
            <a:r>
              <a:rPr lang="en-US" sz="2400" b="1" dirty="0">
                <a:latin typeface="Calibri" panose="020F0502020204030204" pitchFamily="34" charset="0"/>
              </a:rPr>
              <a:t>Lease Start Date </a:t>
            </a:r>
            <a:r>
              <a:rPr lang="en-US" sz="2400" dirty="0">
                <a:latin typeface="Calibri" panose="020F0502020204030204" pitchFamily="34" charset="0"/>
              </a:rPr>
              <a:t>: 05/1/2023</a:t>
            </a:r>
          </a:p>
          <a:p>
            <a:pPr>
              <a:lnSpc>
                <a:spcPct val="100000"/>
              </a:lnSpc>
            </a:pPr>
            <a:r>
              <a:rPr lang="en-US" sz="2400" b="1" dirty="0">
                <a:latin typeface="Calibri" panose="020F0502020204030204" pitchFamily="34" charset="0"/>
              </a:rPr>
              <a:t>Lease End Date </a:t>
            </a:r>
            <a:r>
              <a:rPr lang="en-US" sz="2400" dirty="0">
                <a:latin typeface="Calibri" panose="020F0502020204030204" pitchFamily="34" charset="0"/>
              </a:rPr>
              <a:t>: 04/30/2026</a:t>
            </a:r>
          </a:p>
          <a:p>
            <a:pPr>
              <a:lnSpc>
                <a:spcPct val="100000"/>
              </a:lnSpc>
            </a:pPr>
            <a:endParaRPr lang="en-US" sz="2400" dirty="0">
              <a:latin typeface="Calibri" panose="020F0502020204030204" pitchFamily="34" charset="0"/>
            </a:endParaRPr>
          </a:p>
        </p:txBody>
      </p:sp>
      <p:pic>
        <p:nvPicPr>
          <p:cNvPr id="10" name="Content Placeholder 9">
            <a:extLst>
              <a:ext uri="{FF2B5EF4-FFF2-40B4-BE49-F238E27FC236}">
                <a16:creationId xmlns:a16="http://schemas.microsoft.com/office/drawing/2014/main" id="{5D4A44EC-249D-2712-BC8E-7B57A4087787}"/>
              </a:ext>
            </a:extLst>
          </p:cNvPr>
          <p:cNvPicPr>
            <a:picLocks noGrp="1" noChangeAspect="1"/>
          </p:cNvPicPr>
          <p:nvPr>
            <p:ph sz="half" idx="1"/>
          </p:nvPr>
        </p:nvPicPr>
        <p:blipFill>
          <a:blip r:embed="rId2"/>
          <a:stretch>
            <a:fillRect/>
          </a:stretch>
        </p:blipFill>
        <p:spPr>
          <a:xfrm>
            <a:off x="931192" y="1591888"/>
            <a:ext cx="6556728" cy="4473631"/>
          </a:xfrm>
        </p:spPr>
      </p:pic>
    </p:spTree>
    <p:extLst>
      <p:ext uri="{BB962C8B-B14F-4D97-AF65-F5344CB8AC3E}">
        <p14:creationId xmlns:p14="http://schemas.microsoft.com/office/powerpoint/2010/main" val="34591621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to Terminate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4154984"/>
          </a:xfrm>
          <a:prstGeom prst="rect">
            <a:avLst/>
          </a:prstGeom>
          <a:noFill/>
        </p:spPr>
        <p:txBody>
          <a:bodyPr wrap="square">
            <a:spAutoFit/>
          </a:bodyPr>
          <a:lstStyle/>
          <a:p>
            <a:r>
              <a:rPr lang="en-US" sz="2400" b="1" dirty="0">
                <a:latin typeface="Calibri" panose="020F0502020204030204" pitchFamily="34" charset="0"/>
              </a:rPr>
              <a:t>Rolling Option:  </a:t>
            </a:r>
            <a:r>
              <a:rPr lang="en-US" sz="2400" dirty="0">
                <a:latin typeface="Calibri" panose="020F0502020204030204" pitchFamily="34" charset="0"/>
              </a:rPr>
              <a:t>The option enables one or each of the parties to terminate the lease prior to the lease expiry date </a:t>
            </a:r>
            <a:r>
              <a:rPr lang="en-US" sz="2400" b="1" dirty="0">
                <a:latin typeface="Calibri" panose="020F0502020204030204" pitchFamily="34" charset="0"/>
              </a:rPr>
              <a:t>at any day during the whole lease term or during the given time within the leased term</a:t>
            </a:r>
            <a:r>
              <a:rPr lang="en-US" sz="2400" dirty="0">
                <a:latin typeface="Calibri" panose="020F0502020204030204" pitchFamily="34" charset="0"/>
              </a:rPr>
              <a:t> by giving to the other party prior notice.</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a:p>
            <a:r>
              <a:rPr lang="en-US" sz="2400" b="1" dirty="0">
                <a:latin typeface="Calibri" panose="020F0502020204030204" pitchFamily="34" charset="0"/>
              </a:rPr>
              <a:t>Fixed/One time Break Option:  </a:t>
            </a:r>
            <a:r>
              <a:rPr lang="en-US" sz="2400" dirty="0">
                <a:latin typeface="Calibri" panose="020F0502020204030204" pitchFamily="34" charset="0"/>
              </a:rPr>
              <a:t>The option enables one or each of the parties to terminate the lease on a certain day prior to the lease expiry date by giving to the other party prior notice.</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28750334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to Terminate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5632311"/>
          </a:xfrm>
          <a:prstGeom prst="rect">
            <a:avLst/>
          </a:prstGeom>
          <a:noFill/>
        </p:spPr>
        <p:txBody>
          <a:bodyPr wrap="square">
            <a:spAutoFit/>
          </a:bodyPr>
          <a:lstStyle/>
          <a:p>
            <a:r>
              <a:rPr lang="en-US" sz="2400" b="1" dirty="0">
                <a:latin typeface="Calibri" panose="020F0502020204030204" pitchFamily="34" charset="0"/>
              </a:rPr>
              <a:t>Other provisions related to rolling or one time Break Option:</a:t>
            </a:r>
            <a:endParaRPr lang="en-US" sz="2400" dirty="0">
              <a:latin typeface="Calibri" panose="020F0502020204030204" pitchFamily="34" charset="0"/>
            </a:endParaRPr>
          </a:p>
          <a:p>
            <a:pPr marL="342900" indent="-342900">
              <a:buFont typeface="Wingdings" panose="05000000000000000000" pitchFamily="2" charset="2"/>
              <a:buChar char="§"/>
            </a:pPr>
            <a:r>
              <a:rPr lang="en-US" sz="2400" dirty="0">
                <a:latin typeface="Calibri" panose="020F0502020204030204" pitchFamily="34" charset="0"/>
              </a:rPr>
              <a:t>The Break option should not be through any default or violation of provisions. </a:t>
            </a:r>
          </a:p>
          <a:p>
            <a:pPr marL="342900" indent="-342900">
              <a:buFont typeface="Wingdings" panose="05000000000000000000" pitchFamily="2" charset="2"/>
              <a:buChar char="§"/>
            </a:pPr>
            <a:r>
              <a:rPr lang="en-US" sz="2400" dirty="0">
                <a:latin typeface="Calibri" panose="020F0502020204030204" pitchFamily="34" charset="0"/>
              </a:rPr>
              <a:t>For ex. In Lease, we will have termination option, if the party violates the assignment/subletting or monetary obligation or due to eminent domain, etc. Termination option due to such event not to be captured as option.</a:t>
            </a:r>
          </a:p>
          <a:p>
            <a:pPr marL="342900" indent="-342900">
              <a:buFont typeface="Wingdings" panose="05000000000000000000" pitchFamily="2" charset="2"/>
              <a:buChar char="§"/>
            </a:pPr>
            <a:r>
              <a:rPr lang="en-US" sz="2400" dirty="0">
                <a:latin typeface="Calibri" panose="020F0502020204030204" pitchFamily="34" charset="0"/>
              </a:rPr>
              <a:t>It should be a solely given option to Landlord or Tenant to end the Lease term.</a:t>
            </a:r>
          </a:p>
          <a:p>
            <a:pPr marL="342900" lvl="0" indent="-342900">
              <a:buFont typeface="Wingdings" panose="05000000000000000000" pitchFamily="2" charset="2"/>
              <a:buChar char="§"/>
            </a:pPr>
            <a:r>
              <a:rPr lang="en-US" sz="2400" dirty="0">
                <a:latin typeface="Calibri" panose="020F0502020204030204" pitchFamily="34" charset="0"/>
              </a:rPr>
              <a:t>The lease will state when and how the notice must be served in order to trigger the option and whether it should be done in writing or not.</a:t>
            </a:r>
          </a:p>
          <a:p>
            <a:pPr marL="342900" lvl="0" indent="-342900">
              <a:buFont typeface="Wingdings" panose="05000000000000000000" pitchFamily="2" charset="2"/>
              <a:buChar char="§"/>
            </a:pPr>
            <a:r>
              <a:rPr lang="en-GB" sz="2400" dirty="0">
                <a:latin typeface="Calibri" panose="020F0502020204030204" pitchFamily="34" charset="0"/>
              </a:rPr>
              <a:t>In some terminations, the lease requires the terminating party to pay a fee for the right to cancel. </a:t>
            </a:r>
            <a:endParaRPr lang="en-US" sz="2400" dirty="0">
              <a:latin typeface="Calibri" panose="020F0502020204030204" pitchFamily="34" charset="0"/>
            </a:endParaRPr>
          </a:p>
          <a:p>
            <a:pPr marL="342900" lvl="0" indent="-342900">
              <a:buFont typeface="Wingdings" panose="05000000000000000000" pitchFamily="2" charset="2"/>
              <a:buChar char="§"/>
            </a:pPr>
            <a:r>
              <a:rPr lang="en-US" sz="2400" dirty="0">
                <a:latin typeface="Calibri" panose="020F0502020204030204" pitchFamily="34" charset="0"/>
              </a:rPr>
              <a:t>The main difference between a normal break option and rolling break is that a rolling break is not a one day event but it is possible to terminate the lease within the defined period.</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126876951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to Terminate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5262979"/>
          </a:xfrm>
          <a:prstGeom prst="rect">
            <a:avLst/>
          </a:prstGeom>
          <a:noFill/>
        </p:spPr>
        <p:txBody>
          <a:bodyPr wrap="square">
            <a:spAutoFit/>
          </a:bodyPr>
          <a:lstStyle/>
          <a:p>
            <a:pPr lvl="0"/>
            <a:r>
              <a:rPr lang="en-US" b="1" dirty="0">
                <a:latin typeface="Calibri" panose="020F0502020204030204" pitchFamily="34" charset="0"/>
              </a:rPr>
              <a:t>For Rolling break option, we will not capture any Option dates, as we don’t know on which date Tenant/Landlord terminates the Lease.</a:t>
            </a:r>
          </a:p>
          <a:p>
            <a:pPr lvl="0"/>
            <a:endParaRPr lang="en-US" dirty="0">
              <a:latin typeface="Calibri" panose="020F0502020204030204" pitchFamily="34" charset="0"/>
            </a:endParaRPr>
          </a:p>
          <a:p>
            <a:pPr lvl="0"/>
            <a:r>
              <a:rPr lang="en-US" b="1" dirty="0">
                <a:latin typeface="Calibri" panose="020F0502020204030204" pitchFamily="34" charset="0"/>
              </a:rPr>
              <a:t>Based on the Client requirement, the Option dates will be populated for rolling option (Optional).</a:t>
            </a:r>
          </a:p>
          <a:p>
            <a:pPr lvl="0"/>
            <a:endParaRPr lang="en-US" dirty="0">
              <a:latin typeface="Calibri" panose="020F0502020204030204" pitchFamily="34" charset="0"/>
            </a:endParaRPr>
          </a:p>
          <a:p>
            <a:pPr lvl="0"/>
            <a:r>
              <a:rPr lang="en-US" dirty="0">
                <a:latin typeface="Calibri" panose="020F0502020204030204" pitchFamily="34" charset="0"/>
              </a:rPr>
              <a:t>Break Period – The term during which the lease may be terminated any day</a:t>
            </a:r>
          </a:p>
          <a:p>
            <a:pPr lvl="0"/>
            <a:endParaRPr lang="en-US" dirty="0">
              <a:latin typeface="Calibri" panose="020F0502020204030204" pitchFamily="34" charset="0"/>
            </a:endParaRPr>
          </a:p>
          <a:p>
            <a:pPr lvl="0"/>
            <a:r>
              <a:rPr lang="en-US" dirty="0">
                <a:latin typeface="Calibri" panose="020F0502020204030204" pitchFamily="34" charset="0"/>
              </a:rPr>
              <a:t>Notice Period – term during which any notice may be sent</a:t>
            </a:r>
          </a:p>
          <a:p>
            <a:pPr lvl="0"/>
            <a:endParaRPr lang="en-US" dirty="0">
              <a:latin typeface="Calibri" panose="020F0502020204030204" pitchFamily="34" charset="0"/>
            </a:endParaRPr>
          </a:p>
          <a:p>
            <a:pPr lvl="0"/>
            <a:r>
              <a:rPr lang="en-US" b="1" dirty="0">
                <a:latin typeface="Calibri" panose="020F0502020204030204" pitchFamily="34" charset="0"/>
              </a:rPr>
              <a:t>Usual terms/definitions standing for a break option:</a:t>
            </a:r>
          </a:p>
          <a:p>
            <a:pPr lvl="0"/>
            <a:endParaRPr lang="en-US" dirty="0">
              <a:latin typeface="Calibri" panose="020F0502020204030204" pitchFamily="34" charset="0"/>
            </a:endParaRPr>
          </a:p>
          <a:p>
            <a:pPr marL="742950" lvl="1" indent="-285750">
              <a:buFont typeface="Arial" panose="020B0604020202020204" pitchFamily="34" charset="0"/>
              <a:buChar char="•"/>
            </a:pPr>
            <a:r>
              <a:rPr lang="en-US" dirty="0">
                <a:latin typeface="Calibri" panose="020F0502020204030204" pitchFamily="34" charset="0"/>
              </a:rPr>
              <a:t>Break option</a:t>
            </a:r>
          </a:p>
          <a:p>
            <a:pPr marL="742950" lvl="1" indent="-285750">
              <a:buFont typeface="Arial" panose="020B0604020202020204" pitchFamily="34" charset="0"/>
              <a:buChar char="•"/>
            </a:pPr>
            <a:r>
              <a:rPr lang="en-US" dirty="0">
                <a:latin typeface="Calibri" panose="020F0502020204030204" pitchFamily="34" charset="0"/>
              </a:rPr>
              <a:t>Early termination</a:t>
            </a:r>
          </a:p>
          <a:p>
            <a:pPr marL="742950" lvl="1" indent="-285750">
              <a:buFont typeface="Arial" panose="020B0604020202020204" pitchFamily="34" charset="0"/>
              <a:buChar char="•"/>
            </a:pPr>
            <a:r>
              <a:rPr lang="en-US" dirty="0">
                <a:latin typeface="Calibri" panose="020F0502020204030204" pitchFamily="34" charset="0"/>
              </a:rPr>
              <a:t>Right to determine</a:t>
            </a:r>
          </a:p>
          <a:p>
            <a:pPr marL="742950" lvl="1" indent="-285750">
              <a:buFont typeface="Arial" panose="020B0604020202020204" pitchFamily="34" charset="0"/>
              <a:buChar char="•"/>
            </a:pPr>
            <a:r>
              <a:rPr lang="en-US" dirty="0">
                <a:latin typeface="Calibri" panose="020F0502020204030204" pitchFamily="34" charset="0"/>
              </a:rPr>
              <a:t>Break entitlement</a:t>
            </a:r>
          </a:p>
          <a:p>
            <a:pPr marL="742950" lvl="1" indent="-285750">
              <a:buFont typeface="Arial" panose="020B0604020202020204" pitchFamily="34" charset="0"/>
              <a:buChar char="•"/>
            </a:pPr>
            <a:r>
              <a:rPr lang="en-US" dirty="0">
                <a:latin typeface="Calibri" panose="020F0502020204030204" pitchFamily="34" charset="0"/>
              </a:rPr>
              <a:t>Lease cancellation date</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41292891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12" end="1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xEl>
                                              <p:pRg st="13" end="1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Rolling Break : Example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201341" y="1195209"/>
            <a:ext cx="10378985" cy="923330"/>
          </a:xfrm>
          <a:prstGeom prst="rect">
            <a:avLst/>
          </a:prstGeom>
          <a:noFill/>
        </p:spPr>
        <p:txBody>
          <a:bodyPr wrap="square">
            <a:spAutoFit/>
          </a:bodyPr>
          <a:lstStyle/>
          <a:p>
            <a:pPr>
              <a:lnSpc>
                <a:spcPct val="100000"/>
              </a:lnSpc>
            </a:pPr>
            <a:r>
              <a:rPr lang="en-US" b="1" dirty="0">
                <a:latin typeface="Calibri" panose="020F0502020204030204" pitchFamily="34" charset="0"/>
              </a:rPr>
              <a:t>Commencement Date: </a:t>
            </a:r>
            <a:r>
              <a:rPr lang="en-US" dirty="0">
                <a:latin typeface="Calibri" panose="020F0502020204030204" pitchFamily="34" charset="0"/>
              </a:rPr>
              <a:t>06/05/2022</a:t>
            </a:r>
          </a:p>
          <a:p>
            <a:pPr>
              <a:lnSpc>
                <a:spcPct val="100000"/>
              </a:lnSpc>
            </a:pPr>
            <a:endParaRPr lang="en-US" dirty="0">
              <a:latin typeface="Calibri" panose="020F0502020204030204" pitchFamily="34" charset="0"/>
            </a:endParaRPr>
          </a:p>
          <a:p>
            <a:pPr>
              <a:lnSpc>
                <a:spcPct val="100000"/>
              </a:lnSpc>
            </a:pPr>
            <a:r>
              <a:rPr lang="en-US" b="1" dirty="0">
                <a:latin typeface="Calibri" panose="020F0502020204030204" pitchFamily="34" charset="0"/>
              </a:rPr>
              <a:t>Expiration Date:  </a:t>
            </a:r>
            <a:r>
              <a:rPr lang="en-US" dirty="0">
                <a:latin typeface="Calibri" panose="020F0502020204030204" pitchFamily="34" charset="0"/>
              </a:rPr>
              <a:t>06/04/2025</a:t>
            </a:r>
          </a:p>
        </p:txBody>
      </p:sp>
      <p:pic>
        <p:nvPicPr>
          <p:cNvPr id="3" name="Picture 2">
            <a:extLst>
              <a:ext uri="{FF2B5EF4-FFF2-40B4-BE49-F238E27FC236}">
                <a16:creationId xmlns:a16="http://schemas.microsoft.com/office/drawing/2014/main" id="{80D3014F-AAC3-FC44-A14D-A40002159CE3}"/>
              </a:ext>
            </a:extLst>
          </p:cNvPr>
          <p:cNvPicPr>
            <a:picLocks noChangeAspect="1"/>
          </p:cNvPicPr>
          <p:nvPr/>
        </p:nvPicPr>
        <p:blipFill>
          <a:blip r:embed="rId2"/>
          <a:stretch>
            <a:fillRect/>
          </a:stretch>
        </p:blipFill>
        <p:spPr>
          <a:xfrm>
            <a:off x="1201115" y="2214880"/>
            <a:ext cx="10198405" cy="1717040"/>
          </a:xfrm>
          <a:prstGeom prst="rect">
            <a:avLst/>
          </a:prstGeom>
        </p:spPr>
      </p:pic>
      <p:sp>
        <p:nvSpPr>
          <p:cNvPr id="8" name="TextBox 7">
            <a:extLst>
              <a:ext uri="{FF2B5EF4-FFF2-40B4-BE49-F238E27FC236}">
                <a16:creationId xmlns:a16="http://schemas.microsoft.com/office/drawing/2014/main" id="{FA75C357-41FF-3776-B82A-16FE2DFDCF34}"/>
              </a:ext>
            </a:extLst>
          </p:cNvPr>
          <p:cNvSpPr txBox="1"/>
          <p:nvPr/>
        </p:nvSpPr>
        <p:spPr>
          <a:xfrm>
            <a:off x="1320800" y="4155439"/>
            <a:ext cx="7846060" cy="2031325"/>
          </a:xfrm>
          <a:prstGeom prst="rect">
            <a:avLst/>
          </a:prstGeom>
          <a:noFill/>
        </p:spPr>
        <p:txBody>
          <a:bodyPr wrap="square">
            <a:spAutoFit/>
          </a:bodyPr>
          <a:lstStyle/>
          <a:p>
            <a:r>
              <a:rPr lang="en-US" dirty="0">
                <a:latin typeface="Calibri" panose="020F0502020204030204" pitchFamily="34" charset="0"/>
              </a:rPr>
              <a:t>Option Start Date –  06/05/2022 (Based on Client requirement)</a:t>
            </a:r>
          </a:p>
          <a:p>
            <a:r>
              <a:rPr lang="en-US" dirty="0">
                <a:latin typeface="Calibri" panose="020F0502020204030204" pitchFamily="34" charset="0"/>
              </a:rPr>
              <a:t>Option End Date – 06/04/2025 (Based on Client requirement)</a:t>
            </a:r>
          </a:p>
          <a:p>
            <a:r>
              <a:rPr lang="en-US" dirty="0">
                <a:latin typeface="Calibri" panose="020F0502020204030204" pitchFamily="34" charset="0"/>
              </a:rPr>
              <a:t>First Day notice – 06/05/2022 (Based on Client requirement)</a:t>
            </a:r>
          </a:p>
          <a:p>
            <a:r>
              <a:rPr lang="en-US" dirty="0">
                <a:latin typeface="Calibri" panose="020F0502020204030204" pitchFamily="34" charset="0"/>
              </a:rPr>
              <a:t>Last Day notice – 5/21/2025 (Based on Client requirement)</a:t>
            </a:r>
          </a:p>
          <a:p>
            <a:endParaRPr lang="en-US" dirty="0">
              <a:latin typeface="Calibri" panose="020F0502020204030204" pitchFamily="34" charset="0"/>
            </a:endParaRPr>
          </a:p>
          <a:p>
            <a:r>
              <a:rPr lang="en-US" b="1" dirty="0">
                <a:latin typeface="Calibri" panose="020F0502020204030204" pitchFamily="34" charset="0"/>
              </a:rPr>
              <a:t>Option notes </a:t>
            </a:r>
            <a:r>
              <a:rPr lang="en-US" dirty="0">
                <a:latin typeface="Calibri" panose="020F0502020204030204" pitchFamily="34" charset="0"/>
              </a:rPr>
              <a:t>- Tenant may terminate the Agreement at any time by giving not less than 2 weeks prior written notice to the Landlord.</a:t>
            </a:r>
          </a:p>
        </p:txBody>
      </p:sp>
    </p:spTree>
    <p:extLst>
      <p:ext uri="{BB962C8B-B14F-4D97-AF65-F5344CB8AC3E}">
        <p14:creationId xmlns:p14="http://schemas.microsoft.com/office/powerpoint/2010/main" val="3525634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Rolling Break : Example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201341" y="1195209"/>
            <a:ext cx="10378985" cy="923330"/>
          </a:xfrm>
          <a:prstGeom prst="rect">
            <a:avLst/>
          </a:prstGeom>
          <a:noFill/>
        </p:spPr>
        <p:txBody>
          <a:bodyPr wrap="square">
            <a:spAutoFit/>
          </a:bodyPr>
          <a:lstStyle/>
          <a:p>
            <a:pPr>
              <a:lnSpc>
                <a:spcPct val="100000"/>
              </a:lnSpc>
            </a:pPr>
            <a:r>
              <a:rPr lang="en-US" b="1" dirty="0">
                <a:latin typeface="Calibri" panose="020F0502020204030204" pitchFamily="34" charset="0"/>
              </a:rPr>
              <a:t>Commencement Date: </a:t>
            </a:r>
            <a:r>
              <a:rPr lang="en-US" dirty="0">
                <a:latin typeface="Calibri" panose="020F0502020204030204" pitchFamily="34" charset="0"/>
              </a:rPr>
              <a:t>06/05/2022</a:t>
            </a:r>
          </a:p>
          <a:p>
            <a:pPr>
              <a:lnSpc>
                <a:spcPct val="100000"/>
              </a:lnSpc>
            </a:pPr>
            <a:endParaRPr lang="en-US" dirty="0">
              <a:latin typeface="Calibri" panose="020F0502020204030204" pitchFamily="34" charset="0"/>
            </a:endParaRPr>
          </a:p>
          <a:p>
            <a:pPr>
              <a:lnSpc>
                <a:spcPct val="100000"/>
              </a:lnSpc>
            </a:pPr>
            <a:r>
              <a:rPr lang="en-US" b="1" dirty="0">
                <a:latin typeface="Calibri" panose="020F0502020204030204" pitchFamily="34" charset="0"/>
              </a:rPr>
              <a:t>Expiration Date:  </a:t>
            </a:r>
            <a:r>
              <a:rPr lang="en-US" dirty="0">
                <a:latin typeface="Calibri" panose="020F0502020204030204" pitchFamily="34" charset="0"/>
              </a:rPr>
              <a:t>06/04/2026</a:t>
            </a:r>
          </a:p>
        </p:txBody>
      </p:sp>
      <p:sp>
        <p:nvSpPr>
          <p:cNvPr id="8" name="TextBox 7">
            <a:extLst>
              <a:ext uri="{FF2B5EF4-FFF2-40B4-BE49-F238E27FC236}">
                <a16:creationId xmlns:a16="http://schemas.microsoft.com/office/drawing/2014/main" id="{FA75C357-41FF-3776-B82A-16FE2DFDCF34}"/>
              </a:ext>
            </a:extLst>
          </p:cNvPr>
          <p:cNvSpPr txBox="1"/>
          <p:nvPr/>
        </p:nvSpPr>
        <p:spPr>
          <a:xfrm>
            <a:off x="1320800" y="4155439"/>
            <a:ext cx="7846060" cy="2308324"/>
          </a:xfrm>
          <a:prstGeom prst="rect">
            <a:avLst/>
          </a:prstGeom>
          <a:noFill/>
        </p:spPr>
        <p:txBody>
          <a:bodyPr wrap="square">
            <a:spAutoFit/>
          </a:bodyPr>
          <a:lstStyle/>
          <a:p>
            <a:r>
              <a:rPr lang="en-US" dirty="0">
                <a:latin typeface="Calibri" panose="020F0502020204030204" pitchFamily="34" charset="0"/>
              </a:rPr>
              <a:t>Option Start Date –  06/05/2025</a:t>
            </a:r>
          </a:p>
          <a:p>
            <a:r>
              <a:rPr lang="en-US" dirty="0">
                <a:latin typeface="Calibri" panose="020F0502020204030204" pitchFamily="34" charset="0"/>
              </a:rPr>
              <a:t>Option End Date – 06/04/2026</a:t>
            </a:r>
          </a:p>
          <a:p>
            <a:r>
              <a:rPr lang="en-US" dirty="0">
                <a:latin typeface="Calibri" panose="020F0502020204030204" pitchFamily="34" charset="0"/>
              </a:rPr>
              <a:t>First Day notice – 12/5/2024 (Based on Client requirement)</a:t>
            </a:r>
          </a:p>
          <a:p>
            <a:r>
              <a:rPr lang="en-US" dirty="0">
                <a:latin typeface="Calibri" panose="020F0502020204030204" pitchFamily="34" charset="0"/>
              </a:rPr>
              <a:t>Last Day notice – 12/04/2025 (Based on Client requirement)</a:t>
            </a:r>
          </a:p>
          <a:p>
            <a:endParaRPr lang="en-US" dirty="0">
              <a:latin typeface="Calibri" panose="020F0502020204030204" pitchFamily="34" charset="0"/>
            </a:endParaRPr>
          </a:p>
          <a:p>
            <a:r>
              <a:rPr lang="en-US" b="1" dirty="0">
                <a:latin typeface="Calibri" panose="020F0502020204030204" pitchFamily="34" charset="0"/>
              </a:rPr>
              <a:t>Option notes </a:t>
            </a:r>
            <a:r>
              <a:rPr lang="en-US" dirty="0">
                <a:latin typeface="Calibri" panose="020F0502020204030204" pitchFamily="34" charset="0"/>
              </a:rPr>
              <a:t>- Tenant may terminate the Agreement after 3 years from the commencement date at any time by giving not less than 6 months prior written notice to the Landlord.</a:t>
            </a:r>
          </a:p>
        </p:txBody>
      </p:sp>
      <p:pic>
        <p:nvPicPr>
          <p:cNvPr id="4" name="Picture 3">
            <a:extLst>
              <a:ext uri="{FF2B5EF4-FFF2-40B4-BE49-F238E27FC236}">
                <a16:creationId xmlns:a16="http://schemas.microsoft.com/office/drawing/2014/main" id="{89FD25BD-02D6-27F0-CB21-424D7540D858}"/>
              </a:ext>
            </a:extLst>
          </p:cNvPr>
          <p:cNvPicPr>
            <a:picLocks noChangeAspect="1"/>
          </p:cNvPicPr>
          <p:nvPr/>
        </p:nvPicPr>
        <p:blipFill>
          <a:blip r:embed="rId2"/>
          <a:stretch>
            <a:fillRect/>
          </a:stretch>
        </p:blipFill>
        <p:spPr>
          <a:xfrm>
            <a:off x="803662" y="2418080"/>
            <a:ext cx="10853953" cy="941095"/>
          </a:xfrm>
          <a:prstGeom prst="rect">
            <a:avLst/>
          </a:prstGeom>
        </p:spPr>
      </p:pic>
    </p:spTree>
    <p:extLst>
      <p:ext uri="{BB962C8B-B14F-4D97-AF65-F5344CB8AC3E}">
        <p14:creationId xmlns:p14="http://schemas.microsoft.com/office/powerpoint/2010/main" val="79553291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t="10553" b="10553"/>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dirty="0">
                <a:latin typeface="Amaranth" panose="02000503050000020004" pitchFamily="2" charset="0"/>
              </a:rPr>
              <a:t>Dates</a:t>
            </a:r>
          </a:p>
        </p:txBody>
      </p:sp>
    </p:spTree>
    <p:extLst>
      <p:ext uri="{BB962C8B-B14F-4D97-AF65-F5344CB8AC3E}">
        <p14:creationId xmlns:p14="http://schemas.microsoft.com/office/powerpoint/2010/main" val="1679104990"/>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Expiration Notice &amp; Dates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5262979"/>
          </a:xfrm>
          <a:prstGeom prst="rect">
            <a:avLst/>
          </a:prstGeom>
          <a:noFill/>
        </p:spPr>
        <p:txBody>
          <a:bodyPr wrap="square">
            <a:spAutoFit/>
          </a:bodyPr>
          <a:lstStyle/>
          <a:p>
            <a:pPr marL="285750" indent="-285750">
              <a:buFont typeface="Wingdings" panose="05000000000000000000" pitchFamily="2" charset="2"/>
              <a:buChar char="§"/>
            </a:pPr>
            <a:r>
              <a:rPr lang="en-US" sz="2400" dirty="0">
                <a:latin typeface="Calibri" panose="020F0502020204030204" pitchFamily="34" charset="0"/>
              </a:rPr>
              <a:t>Few Lease provision states, the expiration notice where the Tenant to provide notice prior to the expiration date confirming its termination. </a:t>
            </a:r>
          </a:p>
          <a:p>
            <a:endParaRPr lang="en-US" sz="2400" dirty="0">
              <a:latin typeface="Calibri" panose="020F0502020204030204" pitchFamily="34" charset="0"/>
            </a:endParaRPr>
          </a:p>
          <a:p>
            <a:pPr marL="285750" indent="-285750">
              <a:buFont typeface="Wingdings" panose="05000000000000000000" pitchFamily="2" charset="2"/>
              <a:buChar char="§"/>
            </a:pPr>
            <a:r>
              <a:rPr lang="en-US" sz="2400" dirty="0">
                <a:latin typeface="Calibri" panose="020F0502020204030204" pitchFamily="34" charset="0"/>
              </a:rPr>
              <a:t>Expiration notice will be sometimes associated with the automatic renewals. If no Expiration Notice has been served, the contract will automatically renew for a new term (limited, for another ‘N’ year(s) or unlimited, until terminated by either party with N months prior notice) or the contract will last (changed into rolling lease or otherwise) on the conditions stated in the contract.</a:t>
            </a:r>
          </a:p>
          <a:p>
            <a:endParaRPr lang="en-US" sz="2400" dirty="0">
              <a:latin typeface="Calibri" panose="020F0502020204030204" pitchFamily="34" charset="0"/>
            </a:endParaRPr>
          </a:p>
          <a:p>
            <a:pPr marL="285750" indent="-285750">
              <a:buFont typeface="Wingdings" panose="05000000000000000000" pitchFamily="2" charset="2"/>
              <a:buChar char="§"/>
            </a:pPr>
            <a:r>
              <a:rPr lang="en-US" sz="2400" dirty="0">
                <a:latin typeface="Calibri" panose="020F0502020204030204" pitchFamily="34" charset="0"/>
              </a:rPr>
              <a:t>Please note that the Expiration Notice Required Option should not be captured for the contracts signed for unlimited term which end when terminated by the use of the normal break option.</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10224741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Expansion</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6001643"/>
          </a:xfrm>
          <a:prstGeom prst="rect">
            <a:avLst/>
          </a:prstGeom>
          <a:noFill/>
        </p:spPr>
        <p:txBody>
          <a:bodyPr wrap="square">
            <a:spAutoFit/>
          </a:bodyPr>
          <a:lstStyle/>
          <a:p>
            <a:pPr marL="342900" indent="-342900">
              <a:buFont typeface="Wingdings" panose="05000000000000000000" pitchFamily="2" charset="2"/>
              <a:buChar char="§"/>
            </a:pPr>
            <a:r>
              <a:rPr lang="en-US" sz="2400" dirty="0">
                <a:latin typeface="Calibri" panose="020F0502020204030204" pitchFamily="34" charset="0"/>
              </a:rPr>
              <a:t>The option allows the tenant to increase the size of the leased space at a future date.</a:t>
            </a:r>
          </a:p>
          <a:p>
            <a:pPr marL="342900" indent="-342900">
              <a:buFont typeface="Wingdings" panose="05000000000000000000" pitchFamily="2" charset="2"/>
              <a:buChar char="§"/>
            </a:pPr>
            <a:r>
              <a:rPr lang="en-US" sz="2400" dirty="0">
                <a:latin typeface="Calibri" panose="020F0502020204030204" pitchFamily="34" charset="0"/>
              </a:rPr>
              <a:t>The lease defines the size of the expansion area and the lease conditions applicable to the expanded space, as well as how and when the notice must be served and if in writing or not.</a:t>
            </a:r>
          </a:p>
          <a:p>
            <a:pPr marL="342900" indent="-342900">
              <a:buFont typeface="Wingdings" panose="05000000000000000000" pitchFamily="2" charset="2"/>
              <a:buChar char="§"/>
            </a:pPr>
            <a:r>
              <a:rPr lang="en-US" sz="2400" dirty="0">
                <a:latin typeface="Calibri" panose="020F0502020204030204" pitchFamily="34" charset="0"/>
              </a:rPr>
              <a:t>Expansion Option may be an either rolling option or on a fixed/specified date Option.</a:t>
            </a:r>
          </a:p>
          <a:p>
            <a:pPr marL="342900" indent="-342900">
              <a:buFont typeface="Wingdings" panose="05000000000000000000" pitchFamily="2" charset="2"/>
              <a:buChar char="§"/>
            </a:pPr>
            <a:r>
              <a:rPr lang="en-US" sz="2400" dirty="0">
                <a:latin typeface="Calibri" panose="020F0502020204030204" pitchFamily="34" charset="0"/>
              </a:rPr>
              <a:t>Need to capture expansion space area and where it is located, notice period, expansion effective date, expansion area and other critical conditions that impact Landlord and Tenant.</a:t>
            </a:r>
          </a:p>
          <a:p>
            <a:pPr marL="342900" indent="-342900">
              <a:buFont typeface="Wingdings" panose="05000000000000000000" pitchFamily="2" charset="2"/>
              <a:buChar char="§"/>
            </a:pPr>
            <a:r>
              <a:rPr lang="en-US" sz="2400" dirty="0">
                <a:latin typeface="Calibri" panose="020F0502020204030204" pitchFamily="34" charset="0"/>
              </a:rPr>
              <a:t>An Auto-Expansion option is a form of Expansion Option whereby the premises are expanded automatically on the effective date without any notification requirement. This is still captured as Expand Space option as there is no separate option designated for it in the abstract form.</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256273994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Expansion Example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6001643"/>
          </a:xfrm>
          <a:prstGeom prst="rect">
            <a:avLst/>
          </a:prstGeom>
          <a:noFill/>
        </p:spPr>
        <p:txBody>
          <a:bodyPr wrap="square">
            <a:spAutoFit/>
          </a:bodyPr>
          <a:lstStyle/>
          <a:p>
            <a:pPr lvl="0"/>
            <a:r>
              <a:rPr lang="en-GB" sz="2400" b="1" dirty="0">
                <a:latin typeface="Amaranth" panose="02000503050000020004"/>
              </a:rPr>
              <a:t>Example 1:</a:t>
            </a:r>
            <a:endParaRPr lang="en-US" sz="2400" b="1" dirty="0">
              <a:latin typeface="Amaranth" panose="02000503050000020004"/>
            </a:endParaRPr>
          </a:p>
          <a:p>
            <a:r>
              <a:rPr lang="de-DE" sz="2400" i="1" dirty="0"/>
              <a:t>Premises has been expanded to include an additional 2,795 square feet of space. With respect to the portion of the term of the Lease commencing on the Expansion Date (02/01/2022), the rentable area of the Premises shall be 7,245 square feet and the "Premises" shall mean the Original Premises and the Expansion Space, collectively.  (1st Amendment to Lease, Section 2, Page 1)</a:t>
            </a:r>
            <a:r>
              <a:rPr lang="en-GB" sz="2400" b="1" dirty="0"/>
              <a:t> </a:t>
            </a:r>
            <a:endParaRPr lang="en-US" sz="2400" dirty="0"/>
          </a:p>
          <a:p>
            <a:pPr lvl="0"/>
            <a:r>
              <a:rPr lang="en-GB" sz="2400" b="1" dirty="0">
                <a:latin typeface="Amaranth" panose="02000503050000020004"/>
              </a:rPr>
              <a:t>Example 2:</a:t>
            </a:r>
            <a:endParaRPr lang="en-US" sz="2400" dirty="0">
              <a:latin typeface="Amaranth" panose="02000503050000020004"/>
            </a:endParaRPr>
          </a:p>
          <a:p>
            <a:r>
              <a:rPr lang="en-US" sz="2400" i="1" dirty="0"/>
              <a:t>TT shall have the option to expand the Premises by adding Suite 111(2,130 rentable square feet), and Suite 115 (2,775 rentable square feet), as further shown on Exhibit A-l attached (the "Expansion Space") by giving notice(s) to LL (an "Expansion Notice") on or before the date which is 9 months prior to the applicable "Target Expansion Date".  LL agreeing to use all reasonable efforts to obtain possession of the applicable Expansion Space by 08/01/2023 with respect to Suite 111 and Suite 115 ("Target Expansion Date).</a:t>
            </a:r>
            <a:endParaRPr lang="en-US" sz="2400" dirty="0"/>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33736904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Contraction / Reduce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6001643"/>
          </a:xfrm>
          <a:prstGeom prst="rect">
            <a:avLst/>
          </a:prstGeom>
          <a:noFill/>
        </p:spPr>
        <p:txBody>
          <a:bodyPr wrap="square">
            <a:spAutoFit/>
          </a:bodyPr>
          <a:lstStyle/>
          <a:p>
            <a:pPr marL="342900" lvl="0" indent="-342900">
              <a:buFont typeface="Wingdings" panose="05000000000000000000" pitchFamily="2" charset="2"/>
              <a:buChar char="§"/>
            </a:pPr>
            <a:r>
              <a:rPr lang="en-US" sz="2400" dirty="0">
                <a:latin typeface="Calibri" panose="020F0502020204030204" pitchFamily="34" charset="0"/>
              </a:rPr>
              <a:t>The option allows the tenant to reduce the size of the leased space at a future date.</a:t>
            </a:r>
          </a:p>
          <a:p>
            <a:pPr marL="342900" indent="-342900">
              <a:buFont typeface="Wingdings" panose="05000000000000000000" pitchFamily="2" charset="2"/>
              <a:buChar char="§"/>
            </a:pPr>
            <a:r>
              <a:rPr lang="en-US" sz="2400" dirty="0">
                <a:latin typeface="Calibri" panose="020F0502020204030204" pitchFamily="34" charset="0"/>
              </a:rPr>
              <a:t>The lease defines the space subject to reduction and states when and how the notice must be served in order to trigger the option and whether it should be done in writing or not.</a:t>
            </a:r>
          </a:p>
          <a:p>
            <a:pPr marL="342900" indent="-342900">
              <a:buFont typeface="Wingdings" panose="05000000000000000000" pitchFamily="2" charset="2"/>
              <a:buChar char="§"/>
            </a:pPr>
            <a:r>
              <a:rPr lang="en-US" sz="2400" dirty="0">
                <a:latin typeface="Calibri" panose="020F0502020204030204" pitchFamily="34" charset="0"/>
              </a:rPr>
              <a:t>Contraction option may be an either rolling option or on a fixed/specified date option.</a:t>
            </a:r>
          </a:p>
          <a:p>
            <a:pPr marL="342900" indent="-342900">
              <a:buFont typeface="Wingdings" panose="05000000000000000000" pitchFamily="2" charset="2"/>
              <a:buChar char="§"/>
            </a:pPr>
            <a:r>
              <a:rPr lang="en-US" sz="2400" dirty="0">
                <a:latin typeface="Calibri" panose="020F0502020204030204" pitchFamily="34" charset="0"/>
              </a:rPr>
              <a:t>The option to Auto-Contract is a form of Contraction Option whereby the size of the leased space is reduced.</a:t>
            </a:r>
          </a:p>
          <a:p>
            <a:pPr marL="342900" lvl="0" indent="-342900">
              <a:buFont typeface="Wingdings" panose="05000000000000000000" pitchFamily="2" charset="2"/>
              <a:buChar char="§"/>
            </a:pPr>
            <a:r>
              <a:rPr lang="en-US" sz="2400" dirty="0">
                <a:latin typeface="Calibri" panose="020F0502020204030204" pitchFamily="34" charset="0"/>
              </a:rPr>
              <a:t>Automatically on an effective date without any notification requirement. This is still captured as Contract Space option as there is no separate option designated for it in the abstract form.</a:t>
            </a:r>
          </a:p>
          <a:p>
            <a:pPr marL="342900" lvl="0" indent="-342900">
              <a:buFont typeface="Wingdings" panose="05000000000000000000" pitchFamily="2" charset="2"/>
              <a:buChar char="§"/>
            </a:pPr>
            <a:r>
              <a:rPr lang="en-US" sz="2400" dirty="0">
                <a:latin typeface="Calibri" panose="020F0502020204030204" pitchFamily="34" charset="0"/>
              </a:rPr>
              <a:t>Contraction of space will Impact on the financial payments. Need to capture notes regarding the critical information.</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34871386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Contraction / Reduce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4893647"/>
          </a:xfrm>
          <a:prstGeom prst="rect">
            <a:avLst/>
          </a:prstGeom>
          <a:noFill/>
        </p:spPr>
        <p:txBody>
          <a:bodyPr wrap="square">
            <a:spAutoFit/>
          </a:bodyPr>
          <a:lstStyle/>
          <a:p>
            <a:pPr lvl="0"/>
            <a:r>
              <a:rPr lang="en-US" sz="2400" dirty="0">
                <a:latin typeface="Calibri" panose="020F0502020204030204" pitchFamily="34" charset="0"/>
                <a:ea typeface="Calibri" panose="020F0502020204030204" pitchFamily="34" charset="0"/>
                <a:cs typeface="Calibri" panose="020F0502020204030204" pitchFamily="34" charset="0"/>
              </a:rPr>
              <a:t>Usual terms/definitions standing for a contract space option:</a:t>
            </a:r>
          </a:p>
          <a:p>
            <a:pPr lvl="0"/>
            <a:endParaRPr lang="en-US" sz="2400" dirty="0">
              <a:latin typeface="Calibri" panose="020F0502020204030204" pitchFamily="34" charset="0"/>
              <a:ea typeface="Calibri" panose="020F0502020204030204" pitchFamily="34" charset="0"/>
              <a:cs typeface="Calibri" panose="020F0502020204030204" pitchFamily="34" charset="0"/>
            </a:endParaRPr>
          </a:p>
          <a:p>
            <a:pPr marL="742950" lvl="1" indent="-285750">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Contract space</a:t>
            </a:r>
          </a:p>
          <a:p>
            <a:pPr marL="742950" lvl="1" indent="-285750">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Contraction option</a:t>
            </a:r>
          </a:p>
          <a:p>
            <a:pPr marL="742950" lvl="1" indent="-285750">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Right to downsize</a:t>
            </a:r>
          </a:p>
          <a:p>
            <a:pPr lvl="1"/>
            <a:endParaRPr lang="en-US" sz="2400" dirty="0">
              <a:latin typeface="Calibri" panose="020F0502020204030204" pitchFamily="34" charset="0"/>
              <a:ea typeface="Calibri" panose="020F0502020204030204" pitchFamily="34" charset="0"/>
              <a:cs typeface="Calibri" panose="020F0502020204030204" pitchFamily="34" charset="0"/>
            </a:endParaRPr>
          </a:p>
          <a:p>
            <a:r>
              <a:rPr lang="en-GB" sz="2400" b="1" dirty="0">
                <a:latin typeface="Calibri" panose="020F0502020204030204" pitchFamily="34" charset="0"/>
                <a:ea typeface="Calibri" panose="020F0502020204030204" pitchFamily="34" charset="0"/>
                <a:cs typeface="Calibri" panose="020F0502020204030204" pitchFamily="34" charset="0"/>
              </a:rPr>
              <a:t>Example 1:</a:t>
            </a:r>
          </a:p>
          <a:p>
            <a:endParaRPr lang="en-US" sz="2400" dirty="0">
              <a:latin typeface="Calibri" panose="020F0502020204030204" pitchFamily="34" charset="0"/>
              <a:ea typeface="Calibri" panose="020F0502020204030204" pitchFamily="34" charset="0"/>
              <a:cs typeface="Calibri" panose="020F0502020204030204" pitchFamily="34" charset="0"/>
            </a:endParaRPr>
          </a:p>
          <a:p>
            <a:r>
              <a:rPr lang="en-US" sz="2400" i="1" dirty="0">
                <a:latin typeface="Calibri" panose="020F0502020204030204" pitchFamily="34" charset="0"/>
                <a:ea typeface="Calibri" panose="020F0502020204030204" pitchFamily="34" charset="0"/>
                <a:cs typeface="Calibri" panose="020F0502020204030204" pitchFamily="34" charset="0"/>
              </a:rPr>
              <a:t>Tenant has leased suite 200 and 300 for a period of 5 years. Lease may provide an option to Tenant to terminate the Lease with respect to suite 300 at the end of 3rd year upon 6 months prior written notice to Landlord.</a:t>
            </a:r>
            <a:endParaRPr lang="en-US" sz="2400" dirty="0">
              <a:latin typeface="Calibri" panose="020F0502020204030204" pitchFamily="34" charset="0"/>
              <a:ea typeface="Calibri" panose="020F0502020204030204" pitchFamily="34" charset="0"/>
              <a:cs typeface="Calibri" panose="020F0502020204030204" pitchFamily="34" charset="0"/>
            </a:endParaRP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2303155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Relocation Premises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6370975"/>
          </a:xfrm>
          <a:prstGeom prst="rect">
            <a:avLst/>
          </a:prstGeom>
          <a:noFill/>
        </p:spPr>
        <p:txBody>
          <a:bodyPr wrap="square">
            <a:spAutoFit/>
          </a:bodyPr>
          <a:lstStyle/>
          <a:p>
            <a:pPr marL="342900" lvl="0" indent="-342900">
              <a:buFont typeface="Wingdings" panose="05000000000000000000" pitchFamily="2" charset="2"/>
              <a:buChar char="§"/>
            </a:pPr>
            <a:r>
              <a:rPr lang="en-US" sz="2400" dirty="0">
                <a:latin typeface="Calibri" panose="020F0502020204030204" pitchFamily="34" charset="0"/>
              </a:rPr>
              <a:t>An option granted to a landlord or tenant to change the location of a tenant's premises. </a:t>
            </a:r>
          </a:p>
          <a:p>
            <a:pPr marL="342900" indent="-342900">
              <a:buFont typeface="Wingdings" panose="05000000000000000000" pitchFamily="2" charset="2"/>
              <a:buChar char="§"/>
            </a:pPr>
            <a:r>
              <a:rPr lang="en-US" sz="2400" dirty="0">
                <a:latin typeface="Calibri" panose="020F0502020204030204" pitchFamily="34" charset="0"/>
              </a:rPr>
              <a:t>In most cases, the landlord is responsible for all costs associated with relocating the tenant (moving charges) and improving the new premises (relocation allowance). </a:t>
            </a:r>
          </a:p>
          <a:p>
            <a:pPr marL="342900" indent="-342900">
              <a:buFont typeface="Wingdings" panose="05000000000000000000" pitchFamily="2" charset="2"/>
              <a:buChar char="§"/>
            </a:pPr>
            <a:r>
              <a:rPr lang="en-US" sz="2400" dirty="0">
                <a:latin typeface="Calibri" panose="020F0502020204030204" pitchFamily="34" charset="0"/>
              </a:rPr>
              <a:t>In addition, some leases provide restrictions as to the location in the building to which the tenant may be relocated, the layout of the relocation premises or the number of times during the lease term during which the landlord may exercise its option to relocate.</a:t>
            </a:r>
          </a:p>
          <a:p>
            <a:pPr lvl="0"/>
            <a:r>
              <a:rPr lang="en-US" sz="2400" b="1" dirty="0">
                <a:latin typeface="Calibri" panose="020F0502020204030204" pitchFamily="34" charset="0"/>
              </a:rPr>
              <a:t>Example : </a:t>
            </a:r>
            <a:r>
              <a:rPr lang="en-US" sz="2400" i="1" dirty="0">
                <a:latin typeface="Calibri" panose="020F0502020204030204" pitchFamily="34" charset="0"/>
              </a:rPr>
              <a:t>During the initial Lease Term, upon not less than 30 days prior written notice to TT, LL shall have the one time right to relocate TT and to substitute for the Premises to other space within the Foster Plaza Complex containing at least as much rentable area of the Premises. LL shall approve in advance the relocation expenses for the reimbursement for TT’s reasonable moving and telephone relocation expenses.</a:t>
            </a: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19018522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Purchase Rights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5262979"/>
          </a:xfrm>
          <a:prstGeom prst="rect">
            <a:avLst/>
          </a:prstGeom>
          <a:noFill/>
        </p:spPr>
        <p:txBody>
          <a:bodyPr wrap="square">
            <a:spAutoFit/>
          </a:bodyPr>
          <a:lstStyle/>
          <a:p>
            <a:pPr marL="342900" lvl="0" indent="-342900">
              <a:buFont typeface="Wingdings" panose="05000000000000000000" pitchFamily="2" charset="2"/>
              <a:buChar char="§"/>
            </a:pPr>
            <a:r>
              <a:rPr lang="en-US" sz="2400" dirty="0">
                <a:latin typeface="Calibri" panose="020F0502020204030204" pitchFamily="34" charset="0"/>
              </a:rPr>
              <a:t>The right granted to a tenant to purchase a building or the premises (typically the building for which they are currently in occupancy) at a specified time in the future and for a specified price.</a:t>
            </a:r>
          </a:p>
          <a:p>
            <a:pPr lvl="0"/>
            <a:endParaRPr lang="en-US" sz="2400" dirty="0">
              <a:latin typeface="Calibri" panose="020F0502020204030204" pitchFamily="34" charset="0"/>
            </a:endParaRPr>
          </a:p>
          <a:p>
            <a:pPr marL="342900" lvl="0" indent="-342900">
              <a:buFont typeface="Wingdings" panose="05000000000000000000" pitchFamily="2" charset="2"/>
              <a:buChar char="§"/>
            </a:pPr>
            <a:r>
              <a:rPr lang="en-US" sz="2400" dirty="0">
                <a:latin typeface="Calibri" panose="020F0502020204030204" pitchFamily="34" charset="0"/>
              </a:rPr>
              <a:t>Need to capture which space is available for Purchase and where it is located as specified in the Lease.</a:t>
            </a:r>
          </a:p>
          <a:p>
            <a:pPr lvl="0"/>
            <a:endParaRPr lang="en-US" sz="2400" dirty="0">
              <a:latin typeface="Calibri" panose="020F0502020204030204" pitchFamily="34" charset="0"/>
            </a:endParaRPr>
          </a:p>
          <a:p>
            <a:pPr marL="342900" lvl="0" indent="-342900">
              <a:buFont typeface="Wingdings" panose="05000000000000000000" pitchFamily="2" charset="2"/>
              <a:buChar char="§"/>
            </a:pPr>
            <a:r>
              <a:rPr lang="en-US" sz="2400" dirty="0">
                <a:latin typeface="Calibri" panose="020F0502020204030204" pitchFamily="34" charset="0"/>
              </a:rPr>
              <a:t>Number of days available to respond from the receipt of the offer.</a:t>
            </a:r>
          </a:p>
          <a:p>
            <a:pPr lvl="0"/>
            <a:endParaRPr lang="en-US" sz="2400" dirty="0">
              <a:latin typeface="Calibri" panose="020F0502020204030204" pitchFamily="34" charset="0"/>
            </a:endParaRPr>
          </a:p>
          <a:p>
            <a:pPr marL="342900" lvl="0" indent="-342900">
              <a:buFont typeface="Wingdings" panose="05000000000000000000" pitchFamily="2" charset="2"/>
              <a:buChar char="§"/>
            </a:pPr>
            <a:r>
              <a:rPr lang="en-US" sz="2400" dirty="0">
                <a:latin typeface="Calibri" panose="020F0502020204030204" pitchFamily="34" charset="0"/>
              </a:rPr>
              <a:t>Critical conditions to be fulfilled to avail the Options.</a:t>
            </a:r>
          </a:p>
          <a:p>
            <a:pPr lvl="0"/>
            <a:endParaRPr lang="en-US" sz="2400" dirty="0">
              <a:latin typeface="Calibri" panose="020F0502020204030204" pitchFamily="34" charset="0"/>
            </a:endParaRPr>
          </a:p>
          <a:p>
            <a:pPr marL="342900" lvl="0" indent="-342900">
              <a:buFont typeface="Wingdings" panose="05000000000000000000" pitchFamily="2" charset="2"/>
              <a:buChar char="§"/>
            </a:pPr>
            <a:r>
              <a:rPr lang="en-US" sz="2400" dirty="0">
                <a:latin typeface="Calibri" panose="020F0502020204030204" pitchFamily="34" charset="0"/>
              </a:rPr>
              <a:t>Financial conditions related to the Purchase of the Property.</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18423524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Purchase Rights Example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pic>
        <p:nvPicPr>
          <p:cNvPr id="3" name="Content Placeholder 3">
            <a:extLst>
              <a:ext uri="{FF2B5EF4-FFF2-40B4-BE49-F238E27FC236}">
                <a16:creationId xmlns:a16="http://schemas.microsoft.com/office/drawing/2014/main" id="{02D95257-FB73-E641-8CFD-F12FF30EBE1B}"/>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0384" y="1271639"/>
            <a:ext cx="10412963" cy="4781251"/>
          </a:xfrm>
          <a:prstGeom prst="rect">
            <a:avLst/>
          </a:prstGeom>
          <a:noFill/>
          <a:ln>
            <a:noFill/>
          </a:ln>
        </p:spPr>
      </p:pic>
    </p:spTree>
    <p:extLst>
      <p:ext uri="{BB962C8B-B14F-4D97-AF65-F5344CB8AC3E}">
        <p14:creationId xmlns:p14="http://schemas.microsoft.com/office/powerpoint/2010/main" val="19188058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Right of First Offer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4" name="Content Placeholder 3">
            <a:extLst>
              <a:ext uri="{FF2B5EF4-FFF2-40B4-BE49-F238E27FC236}">
                <a16:creationId xmlns:a16="http://schemas.microsoft.com/office/drawing/2014/main" id="{92293B81-F0F0-9CF1-E7B7-DA7BF59ED539}"/>
              </a:ext>
            </a:extLst>
          </p:cNvPr>
          <p:cNvSpPr>
            <a:spLocks noGrp="1"/>
          </p:cNvSpPr>
          <p:nvPr>
            <p:ph sz="half" idx="1"/>
          </p:nvPr>
        </p:nvSpPr>
        <p:spPr>
          <a:xfrm>
            <a:off x="432000" y="1259633"/>
            <a:ext cx="11427208" cy="4932367"/>
          </a:xfrm>
        </p:spPr>
        <p:txBody>
          <a:bodyPr/>
          <a:lstStyle/>
          <a:p>
            <a:pPr lvl="0"/>
            <a:r>
              <a:rPr lang="en-US" sz="2000" dirty="0">
                <a:latin typeface="Calibri" panose="020F0502020204030204" pitchFamily="34" charset="0"/>
              </a:rPr>
              <a:t>Right of First Offer, also known as a Right of First Negotiation, obliges the owner to negotiate first with the rights holder before negotiating with other parties. </a:t>
            </a:r>
          </a:p>
          <a:p>
            <a:r>
              <a:rPr lang="en-US" sz="2000" dirty="0">
                <a:latin typeface="Calibri" panose="020F0502020204030204" pitchFamily="34" charset="0"/>
              </a:rPr>
              <a:t>If the rights holder is not interested in purchasing the asset or cannot reach an agreement with the seller, the seller has no further obligation to the rights holder and may sell the asset freely. </a:t>
            </a:r>
          </a:p>
          <a:p>
            <a:pPr lvl="0"/>
            <a:r>
              <a:rPr lang="en-US" sz="2000" dirty="0">
                <a:latin typeface="Calibri" panose="020F0502020204030204" pitchFamily="34" charset="0"/>
              </a:rPr>
              <a:t>Right of first Offer is mostly ongoing option, where we can’t populate option dates.</a:t>
            </a:r>
          </a:p>
          <a:p>
            <a:pPr lvl="0"/>
            <a:r>
              <a:rPr lang="en-US" sz="2000" dirty="0">
                <a:latin typeface="Calibri" panose="020F0502020204030204" pitchFamily="34" charset="0"/>
              </a:rPr>
              <a:t>Need to capture which space is available for Offer and where it is located as specified in the Lease.</a:t>
            </a:r>
          </a:p>
          <a:p>
            <a:pPr lvl="0"/>
            <a:r>
              <a:rPr lang="en-US" sz="2000" dirty="0">
                <a:latin typeface="Calibri" panose="020F0502020204030204" pitchFamily="34" charset="0"/>
              </a:rPr>
              <a:t>Number of days available to respond from the receipt of the offer.</a:t>
            </a:r>
          </a:p>
          <a:p>
            <a:pPr lvl="0"/>
            <a:r>
              <a:rPr lang="en-US" sz="2000" dirty="0">
                <a:latin typeface="Calibri" panose="020F0502020204030204" pitchFamily="34" charset="0"/>
              </a:rPr>
              <a:t>Critical conditions to be fulfilled to avail the Options.</a:t>
            </a:r>
          </a:p>
          <a:p>
            <a:pPr lvl="0"/>
            <a:r>
              <a:rPr lang="en-US" sz="2000" dirty="0">
                <a:latin typeface="Calibri" panose="020F0502020204030204" pitchFamily="34" charset="0"/>
              </a:rPr>
              <a:t>Financial conditions towards the offer.  Failure of responding the notice, the Landlord’s decision thereafter.</a:t>
            </a:r>
          </a:p>
          <a:p>
            <a:pPr lvl="0"/>
            <a:r>
              <a:rPr lang="en-US" sz="2000" dirty="0">
                <a:latin typeface="Calibri" panose="020F0502020204030204" pitchFamily="34" charset="0"/>
              </a:rPr>
              <a:t>Notes regarding whether the Tenant has second chance of utilizing the offer if the third party fails to avail it and again the Landlord offer the space to Tenant to exercise it. </a:t>
            </a:r>
          </a:p>
          <a:p>
            <a:endParaRPr lang="en-IN" dirty="0"/>
          </a:p>
        </p:txBody>
      </p:sp>
    </p:spTree>
    <p:extLst>
      <p:ext uri="{BB962C8B-B14F-4D97-AF65-F5344CB8AC3E}">
        <p14:creationId xmlns:p14="http://schemas.microsoft.com/office/powerpoint/2010/main" val="26022829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Right of First Offer : Example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pic>
        <p:nvPicPr>
          <p:cNvPr id="3" name="Content Placeholder 3">
            <a:extLst>
              <a:ext uri="{FF2B5EF4-FFF2-40B4-BE49-F238E27FC236}">
                <a16:creationId xmlns:a16="http://schemas.microsoft.com/office/drawing/2014/main" id="{8F410B4F-FF15-900A-D589-99B536E56D33}"/>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119673" y="1258888"/>
            <a:ext cx="10310327" cy="4932362"/>
          </a:xfrm>
          <a:prstGeom prst="rect">
            <a:avLst/>
          </a:prstGeom>
          <a:noFill/>
          <a:ln>
            <a:noFill/>
          </a:ln>
        </p:spPr>
      </p:pic>
    </p:spTree>
    <p:extLst>
      <p:ext uri="{BB962C8B-B14F-4D97-AF65-F5344CB8AC3E}">
        <p14:creationId xmlns:p14="http://schemas.microsoft.com/office/powerpoint/2010/main" val="4306299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dirty="0">
                <a:latin typeface="Amaranth" panose="02000503050000020004" pitchFamily="2" charset="0"/>
              </a:rPr>
              <a:t>Dates associated to Term</a:t>
            </a: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96614"/>
            <a:ext cx="10378985" cy="4832092"/>
          </a:xfrm>
          <a:prstGeom prst="rect">
            <a:avLst/>
          </a:prstGeom>
          <a:noFill/>
        </p:spPr>
        <p:txBody>
          <a:bodyPr wrap="square">
            <a:spAutoFit/>
          </a:bodyPr>
          <a:lstStyle/>
          <a:p>
            <a:pPr marL="342900" indent="-342900">
              <a:buFont typeface="Arial" panose="020B0604020202020204" pitchFamily="34" charset="0"/>
              <a:buChar char="•"/>
            </a:pPr>
            <a:r>
              <a:rPr lang="en-US" sz="2200" b="1" u="sng" dirty="0">
                <a:latin typeface="Amaranth" panose="02000503050000020004" pitchFamily="2" charset="0"/>
              </a:rPr>
              <a:t>Lease Draft date</a:t>
            </a:r>
            <a:r>
              <a:rPr lang="en-US" sz="2200" b="1" dirty="0">
                <a:latin typeface="Amaranth" panose="02000503050000020004" pitchFamily="2" charset="0"/>
              </a:rPr>
              <a:t>:</a:t>
            </a:r>
            <a:r>
              <a:rPr lang="en-US" sz="2200" dirty="0">
                <a:latin typeface="Amaranth" panose="02000503050000020004" pitchFamily="2" charset="0"/>
              </a:rPr>
              <a:t> The date on which the attorney starts drafting the Lease.</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Lease Execution date</a:t>
            </a:r>
            <a:r>
              <a:rPr lang="en-US" sz="2200" dirty="0">
                <a:latin typeface="Amaranth" panose="02000503050000020004" pitchFamily="2" charset="0"/>
              </a:rPr>
              <a:t>: The date on which both the parties sign the Lease. If signed on different dates the later date should be taken into consideration</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Delivery Date</a:t>
            </a:r>
            <a:r>
              <a:rPr lang="en-US" sz="2200" dirty="0">
                <a:latin typeface="Amaranth" panose="02000503050000020004" pitchFamily="2" charset="0"/>
              </a:rPr>
              <a:t>: The date on which Landlord hands over the Premises to the Tenant.</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Possession date</a:t>
            </a:r>
            <a:r>
              <a:rPr lang="en-US" sz="2200" dirty="0">
                <a:latin typeface="Amaranth" panose="02000503050000020004" pitchFamily="2" charset="0"/>
              </a:rPr>
              <a:t>: The date on which Tenant accepts the Premises.</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Lease Commencement date</a:t>
            </a:r>
            <a:r>
              <a:rPr lang="en-US" sz="2200" dirty="0">
                <a:latin typeface="Amaranth" panose="02000503050000020004" pitchFamily="2" charset="0"/>
              </a:rPr>
              <a:t>: The date on which the lease term begins i.e., the first day of the Lease term</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Store Opening date</a:t>
            </a:r>
            <a:r>
              <a:rPr lang="en-US" sz="2200" dirty="0">
                <a:latin typeface="Amaranth" panose="02000503050000020004" pitchFamily="2" charset="0"/>
              </a:rPr>
              <a:t>: The date the Tenant opens the store for business. This is exclusively for retail Leases.</a:t>
            </a:r>
          </a:p>
        </p:txBody>
      </p:sp>
    </p:spTree>
    <p:extLst>
      <p:ext uri="{BB962C8B-B14F-4D97-AF65-F5344CB8AC3E}">
        <p14:creationId xmlns:p14="http://schemas.microsoft.com/office/powerpoint/2010/main" val="38572161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additive="base">
                                        <p:cTn id="3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10" end="10"/>
                                            </p:txEl>
                                          </p:spTgt>
                                        </p:tgtEl>
                                        <p:attrNameLst>
                                          <p:attrName>style.visibility</p:attrName>
                                        </p:attrNameLst>
                                      </p:cBhvr>
                                      <p:to>
                                        <p:strVal val="visible"/>
                                      </p:to>
                                    </p:set>
                                    <p:anim calcmode="lin" valueType="num">
                                      <p:cBhvr additive="base">
                                        <p:cTn id="37"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Right of First Refusal</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4" name="Content Placeholder 3">
            <a:extLst>
              <a:ext uri="{FF2B5EF4-FFF2-40B4-BE49-F238E27FC236}">
                <a16:creationId xmlns:a16="http://schemas.microsoft.com/office/drawing/2014/main" id="{92293B81-F0F0-9CF1-E7B7-DA7BF59ED539}"/>
              </a:ext>
            </a:extLst>
          </p:cNvPr>
          <p:cNvSpPr>
            <a:spLocks noGrp="1"/>
          </p:cNvSpPr>
          <p:nvPr>
            <p:ph sz="half" idx="1"/>
          </p:nvPr>
        </p:nvSpPr>
        <p:spPr>
          <a:xfrm>
            <a:off x="432000" y="1259633"/>
            <a:ext cx="11427208" cy="4932367"/>
          </a:xfrm>
        </p:spPr>
        <p:txBody>
          <a:bodyPr/>
          <a:lstStyle/>
          <a:p>
            <a:pPr lvl="0"/>
            <a:endParaRPr lang="en-US" sz="2000" dirty="0">
              <a:latin typeface="Amaranth" panose="02000503050000020004"/>
            </a:endParaRPr>
          </a:p>
          <a:p>
            <a:pPr lvl="0"/>
            <a:r>
              <a:rPr lang="en-US" sz="2000" dirty="0">
                <a:latin typeface="Amaranth" panose="02000503050000020004"/>
              </a:rPr>
              <a:t>Right of first refusal (ROFR or ROFR) is a contractual right that gives its holder the option to enter a business transaction with the owner of something, according to specified terms, before the owner is entitled to enter into that transaction with a third party. In brief, the right of first refusal is similar in concept to a call option.</a:t>
            </a:r>
          </a:p>
          <a:p>
            <a:r>
              <a:rPr lang="en-US" sz="2000" dirty="0">
                <a:latin typeface="Amaranth" panose="02000503050000020004"/>
              </a:rPr>
              <a:t>Right of first refusal is mostly ongoing option, where we can’t populate option dates.</a:t>
            </a:r>
          </a:p>
          <a:p>
            <a:pPr lvl="0"/>
            <a:r>
              <a:rPr lang="en-US" sz="2000" dirty="0">
                <a:latin typeface="Amaranth" panose="02000503050000020004"/>
              </a:rPr>
              <a:t>Need to capture which space is available for Offer and where it is located as specified in the Lease.</a:t>
            </a:r>
          </a:p>
          <a:p>
            <a:pPr lvl="0"/>
            <a:r>
              <a:rPr lang="en-US" sz="2000" dirty="0">
                <a:latin typeface="Amaranth" panose="02000503050000020004"/>
              </a:rPr>
              <a:t>Need to capture Number of days available to respond from the receipt of the offer.</a:t>
            </a:r>
          </a:p>
          <a:p>
            <a:pPr lvl="0"/>
            <a:r>
              <a:rPr lang="en-US" sz="2000" dirty="0">
                <a:latin typeface="Amaranth" panose="02000503050000020004"/>
              </a:rPr>
              <a:t>Need to capture Critical conditions to be fulfilled to avail the Options.  Need to capture, financial conditions towards the offer.</a:t>
            </a:r>
          </a:p>
          <a:p>
            <a:pPr lvl="0"/>
            <a:r>
              <a:rPr lang="en-US" sz="2000" dirty="0">
                <a:latin typeface="Amaranth" panose="02000503050000020004"/>
              </a:rPr>
              <a:t>Need to capture, failure of responding the notice, the Landlord’s decision thereafter.</a:t>
            </a:r>
          </a:p>
          <a:p>
            <a:pPr lvl="0"/>
            <a:r>
              <a:rPr lang="en-US" sz="2000" dirty="0">
                <a:latin typeface="Amaranth" panose="02000503050000020004"/>
              </a:rPr>
              <a:t>Notes regarding whether the Tenant has second chance of utilizing the offer if the third party fails to avail it and again the Landlord offer the space to Tenant to exercise it.</a:t>
            </a:r>
          </a:p>
          <a:p>
            <a:pPr marL="0" indent="0">
              <a:buNone/>
            </a:pPr>
            <a:endParaRPr lang="en-IN" dirty="0"/>
          </a:p>
        </p:txBody>
      </p:sp>
    </p:spTree>
    <p:extLst>
      <p:ext uri="{BB962C8B-B14F-4D97-AF65-F5344CB8AC3E}">
        <p14:creationId xmlns:p14="http://schemas.microsoft.com/office/powerpoint/2010/main" val="38301234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Elements Captured</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4" name="Content Placeholder 3">
            <a:extLst>
              <a:ext uri="{FF2B5EF4-FFF2-40B4-BE49-F238E27FC236}">
                <a16:creationId xmlns:a16="http://schemas.microsoft.com/office/drawing/2014/main" id="{92293B81-F0F0-9CF1-E7B7-DA7BF59ED539}"/>
              </a:ext>
            </a:extLst>
          </p:cNvPr>
          <p:cNvSpPr>
            <a:spLocks noGrp="1"/>
          </p:cNvSpPr>
          <p:nvPr>
            <p:ph sz="half" idx="1"/>
          </p:nvPr>
        </p:nvSpPr>
        <p:spPr>
          <a:xfrm>
            <a:off x="432000" y="1259633"/>
            <a:ext cx="11427208" cy="4932367"/>
          </a:xfrm>
        </p:spPr>
        <p:txBody>
          <a:bodyPr/>
          <a:lstStyle/>
          <a:p>
            <a:pPr lvl="0"/>
            <a:endParaRPr lang="en-US" sz="2000" dirty="0">
              <a:latin typeface="Amaranth" panose="02000503050000020004"/>
            </a:endParaRPr>
          </a:p>
          <a:p>
            <a:pPr lvl="0"/>
            <a:r>
              <a:rPr lang="en-US" sz="2000" b="1" dirty="0">
                <a:latin typeface="Calibri" panose="020F0502020204030204" pitchFamily="34" charset="0"/>
              </a:rPr>
              <a:t>Option Effective Date: </a:t>
            </a:r>
            <a:r>
              <a:rPr lang="en-US" sz="2000" dirty="0">
                <a:latin typeface="Calibri" panose="020F0502020204030204" pitchFamily="34" charset="0"/>
              </a:rPr>
              <a:t>Effective date of Option (Ex. Termination effective date/ ROFO/ROFR Date)</a:t>
            </a:r>
          </a:p>
          <a:p>
            <a:pPr marL="0" lvl="0" indent="0">
              <a:buNone/>
            </a:pPr>
            <a:endParaRPr lang="en-US" sz="2000" dirty="0">
              <a:latin typeface="Calibri" panose="020F0502020204030204" pitchFamily="34" charset="0"/>
            </a:endParaRPr>
          </a:p>
          <a:p>
            <a:r>
              <a:rPr lang="en-US" sz="2000" b="1" dirty="0">
                <a:latin typeface="Calibri" panose="020F0502020204030204" pitchFamily="34" charset="0"/>
              </a:rPr>
              <a:t>Option Start Date – </a:t>
            </a:r>
            <a:r>
              <a:rPr lang="en-US" sz="2000" dirty="0">
                <a:latin typeface="Calibri" panose="020F0502020204030204" pitchFamily="34" charset="0"/>
              </a:rPr>
              <a:t>Start date of the Option (Ex. Renewal/Auto renewal Option Start Date)</a:t>
            </a:r>
          </a:p>
          <a:p>
            <a:pPr marL="0" indent="0">
              <a:buNone/>
            </a:pPr>
            <a:endParaRPr lang="en-US" sz="2000" dirty="0">
              <a:latin typeface="Calibri" panose="020F0502020204030204" pitchFamily="34" charset="0"/>
            </a:endParaRPr>
          </a:p>
          <a:p>
            <a:pPr lvl="0"/>
            <a:r>
              <a:rPr lang="en-US" sz="2000" b="1" dirty="0">
                <a:latin typeface="Calibri" panose="020F0502020204030204" pitchFamily="34" charset="0"/>
              </a:rPr>
              <a:t>Option End Date – </a:t>
            </a:r>
            <a:r>
              <a:rPr lang="en-US" sz="2000" dirty="0">
                <a:latin typeface="Calibri" panose="020F0502020204030204" pitchFamily="34" charset="0"/>
              </a:rPr>
              <a:t>End date of the Option (Ex. Renewal/Auto renewal Option End Date)</a:t>
            </a:r>
          </a:p>
          <a:p>
            <a:pPr marL="0" lvl="0" indent="0">
              <a:buNone/>
            </a:pPr>
            <a:endParaRPr lang="en-US" sz="2000" dirty="0">
              <a:latin typeface="Calibri" panose="020F0502020204030204" pitchFamily="34" charset="0"/>
            </a:endParaRPr>
          </a:p>
          <a:p>
            <a:pPr lvl="0"/>
            <a:r>
              <a:rPr lang="en-US" sz="2000" b="1" dirty="0">
                <a:latin typeface="Calibri" panose="020F0502020204030204" pitchFamily="34" charset="0"/>
              </a:rPr>
              <a:t>Option Status – </a:t>
            </a:r>
            <a:r>
              <a:rPr lang="en-US" sz="2000" dirty="0">
                <a:latin typeface="Calibri" panose="020F0502020204030204" pitchFamily="34" charset="0"/>
              </a:rPr>
              <a:t>Status of the Option, whether the Option is expired or active, In progress etc.</a:t>
            </a:r>
          </a:p>
          <a:p>
            <a:pPr marL="0" lvl="0" indent="0">
              <a:buNone/>
            </a:pPr>
            <a:endParaRPr lang="en-US" sz="2000" dirty="0">
              <a:latin typeface="Calibri" panose="020F0502020204030204" pitchFamily="34" charset="0"/>
            </a:endParaRPr>
          </a:p>
          <a:p>
            <a:pPr lvl="0"/>
            <a:r>
              <a:rPr lang="en-US" sz="2000" b="1" dirty="0">
                <a:latin typeface="Calibri" panose="020F0502020204030204" pitchFamily="34" charset="0"/>
              </a:rPr>
              <a:t>Option Comments – </a:t>
            </a:r>
            <a:r>
              <a:rPr lang="en-US" sz="2000" dirty="0">
                <a:latin typeface="Calibri" panose="020F0502020204030204" pitchFamily="34" charset="0"/>
              </a:rPr>
              <a:t>Critical notes regarding the no. of option available, notice period, financial matters related to option and other conditions to exercise the option to be stated.</a:t>
            </a:r>
          </a:p>
          <a:p>
            <a:pPr marL="0" indent="0">
              <a:buNone/>
            </a:pPr>
            <a:endParaRPr lang="en-IN" dirty="0"/>
          </a:p>
        </p:txBody>
      </p:sp>
    </p:spTree>
    <p:extLst>
      <p:ext uri="{BB962C8B-B14F-4D97-AF65-F5344CB8AC3E}">
        <p14:creationId xmlns:p14="http://schemas.microsoft.com/office/powerpoint/2010/main" val="34139555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Elements Captured</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graphicFrame>
        <p:nvGraphicFramePr>
          <p:cNvPr id="2" name="Content Placeholder 1">
            <a:extLst>
              <a:ext uri="{FF2B5EF4-FFF2-40B4-BE49-F238E27FC236}">
                <a16:creationId xmlns:a16="http://schemas.microsoft.com/office/drawing/2014/main" id="{D1742D07-7877-FBF7-49C4-BC69D7FAB499}"/>
              </a:ext>
            </a:extLst>
          </p:cNvPr>
          <p:cNvGraphicFramePr>
            <a:graphicFrameLocks noGrp="1"/>
          </p:cNvGraphicFramePr>
          <p:nvPr>
            <p:ph sz="half" idx="1"/>
            <p:extLst>
              <p:ext uri="{D42A27DB-BD31-4B8C-83A1-F6EECF244321}">
                <p14:modId xmlns:p14="http://schemas.microsoft.com/office/powerpoint/2010/main" val="1959637308"/>
              </p:ext>
            </p:extLst>
          </p:nvPr>
        </p:nvGraphicFramePr>
        <p:xfrm>
          <a:off x="858416" y="1511914"/>
          <a:ext cx="9703837" cy="4314652"/>
        </p:xfrm>
        <a:graphic>
          <a:graphicData uri="http://schemas.openxmlformats.org/drawingml/2006/table">
            <a:tbl>
              <a:tblPr firstRow="1" bandRow="1">
                <a:tableStyleId>{6E25E649-3F16-4E02-A733-19D2CDBF48F0}</a:tableStyleId>
              </a:tblPr>
              <a:tblGrid>
                <a:gridCol w="3338212">
                  <a:extLst>
                    <a:ext uri="{9D8B030D-6E8A-4147-A177-3AD203B41FA5}">
                      <a16:colId xmlns:a16="http://schemas.microsoft.com/office/drawing/2014/main" val="811619517"/>
                    </a:ext>
                  </a:extLst>
                </a:gridCol>
                <a:gridCol w="6365625">
                  <a:extLst>
                    <a:ext uri="{9D8B030D-6E8A-4147-A177-3AD203B41FA5}">
                      <a16:colId xmlns:a16="http://schemas.microsoft.com/office/drawing/2014/main" val="3640712163"/>
                    </a:ext>
                  </a:extLst>
                </a:gridCol>
              </a:tblGrid>
              <a:tr h="620748">
                <a:tc>
                  <a:txBody>
                    <a:bodyPr/>
                    <a:lstStyle/>
                    <a:p>
                      <a:pPr algn="ctr"/>
                      <a:r>
                        <a:rPr lang="en-US" sz="2000" dirty="0">
                          <a:solidFill>
                            <a:schemeClr val="tx1"/>
                          </a:solidFill>
                          <a:latin typeface="Amaranth" panose="02000503050000020004"/>
                        </a:rPr>
                        <a:t>Option Type</a:t>
                      </a:r>
                      <a:endParaRPr lang="en-IN" sz="2000" dirty="0">
                        <a:solidFill>
                          <a:schemeClr val="tx1"/>
                        </a:solidFill>
                        <a:latin typeface="Amaranth" panose="02000503050000020004"/>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effectLst/>
                          <a:latin typeface="Amaranth" panose="02000503050000020004"/>
                        </a:rPr>
                        <a:t>Date against which the notice is usually calculated</a:t>
                      </a:r>
                      <a:endParaRPr lang="en-US" sz="2000" dirty="0">
                        <a:solidFill>
                          <a:schemeClr val="tx1"/>
                        </a:solidFill>
                        <a:effectLst/>
                        <a:latin typeface="Amaranth" panose="02000503050000020004"/>
                        <a:ea typeface="Calibri" panose="020F0502020204030204" pitchFamily="34" charset="0"/>
                        <a:cs typeface="Times New Roman" panose="02020603050405020304" pitchFamily="18" charset="0"/>
                      </a:endParaRPr>
                    </a:p>
                    <a:p>
                      <a:endParaRPr lang="en-IN" sz="2000" dirty="0">
                        <a:latin typeface="Amaranth" panose="02000503050000020004"/>
                      </a:endParaRPr>
                    </a:p>
                  </a:txBody>
                  <a:tcPr/>
                </a:tc>
                <a:extLst>
                  <a:ext uri="{0D108BD9-81ED-4DB2-BD59-A6C34878D82A}">
                    <a16:rowId xmlns:a16="http://schemas.microsoft.com/office/drawing/2014/main" val="3636913751"/>
                  </a:ext>
                </a:extLst>
              </a:tr>
              <a:tr h="354713">
                <a:tc>
                  <a:txBody>
                    <a:bodyPr/>
                    <a:lstStyle/>
                    <a:p>
                      <a:pPr algn="ctr"/>
                      <a:r>
                        <a:rPr lang="en-US" b="1" dirty="0">
                          <a:latin typeface="Amaranth" panose="02000503050000020004"/>
                        </a:rPr>
                        <a:t>Break Option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Date of option</a:t>
                      </a:r>
                      <a:endParaRPr lang="en-IN" b="1" dirty="0">
                        <a:latin typeface="Amaranth" panose="02000503050000020004"/>
                      </a:endParaRPr>
                    </a:p>
                  </a:txBody>
                  <a:tcPr/>
                </a:tc>
                <a:extLst>
                  <a:ext uri="{0D108BD9-81ED-4DB2-BD59-A6C34878D82A}">
                    <a16:rowId xmlns:a16="http://schemas.microsoft.com/office/drawing/2014/main" val="1675133277"/>
                  </a:ext>
                </a:extLst>
              </a:tr>
              <a:tr h="358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Rolling Break Option </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Date of option</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401752876"/>
                  </a:ext>
                </a:extLst>
              </a:tr>
              <a:tr h="358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Expand Space Option </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Date of option</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470960007"/>
                  </a:ext>
                </a:extLst>
              </a:tr>
              <a:tr h="41321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Reduce Space Option </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Date of option</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120162135"/>
                  </a:ext>
                </a:extLst>
              </a:tr>
              <a:tr h="358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Renewal/Automatic Renewal Option </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Current Expiry Date</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2562012588"/>
                  </a:ext>
                </a:extLst>
              </a:tr>
              <a:tr h="358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Automatic Renewal Option </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Current Expiry Date</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3269859804"/>
                  </a:ext>
                </a:extLst>
              </a:tr>
              <a:tr h="358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Expiration Notice </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Current Expiry Date</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4197364471"/>
                  </a:ext>
                </a:extLst>
              </a:tr>
              <a:tr h="358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Right of First Refusal </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Usually no notifications are calculated</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2154706792"/>
                  </a:ext>
                </a:extLst>
              </a:tr>
              <a:tr h="358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Right of First Offer </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effectLst/>
                          <a:latin typeface="Amaranth" panose="02000503050000020004"/>
                        </a:rPr>
                        <a:t>Usually no notifications are calculated</a:t>
                      </a:r>
                      <a:endParaRPr lang="en-US" sz="1800" b="1" dirty="0">
                        <a:effectLst/>
                        <a:latin typeface="Amaranth" panose="02000503050000020004"/>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2442545938"/>
                  </a:ext>
                </a:extLst>
              </a:tr>
            </a:tbl>
          </a:graphicData>
        </a:graphic>
      </p:graphicFrame>
    </p:spTree>
    <p:extLst>
      <p:ext uri="{BB962C8B-B14F-4D97-AF65-F5344CB8AC3E}">
        <p14:creationId xmlns:p14="http://schemas.microsoft.com/office/powerpoint/2010/main" val="151941751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Importance Contacts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4" name="Content Placeholder 3">
            <a:extLst>
              <a:ext uri="{FF2B5EF4-FFF2-40B4-BE49-F238E27FC236}">
                <a16:creationId xmlns:a16="http://schemas.microsoft.com/office/drawing/2014/main" id="{92293B81-F0F0-9CF1-E7B7-DA7BF59ED539}"/>
              </a:ext>
            </a:extLst>
          </p:cNvPr>
          <p:cNvSpPr>
            <a:spLocks noGrp="1"/>
          </p:cNvSpPr>
          <p:nvPr>
            <p:ph sz="half" idx="1"/>
          </p:nvPr>
        </p:nvSpPr>
        <p:spPr>
          <a:xfrm>
            <a:off x="432000" y="1259633"/>
            <a:ext cx="11427208" cy="4932367"/>
          </a:xfrm>
        </p:spPr>
        <p:txBody>
          <a:bodyPr/>
          <a:lstStyle/>
          <a:p>
            <a:pPr lvl="0"/>
            <a:endParaRPr lang="en-US" sz="2000" dirty="0">
              <a:latin typeface="Amaranth" panose="02000503050000020004"/>
            </a:endParaRPr>
          </a:p>
          <a:p>
            <a:pPr lvl="0"/>
            <a:r>
              <a:rPr lang="en-US" sz="2400" dirty="0">
                <a:latin typeface="Amaranth" panose="02000503050000020004"/>
              </a:rPr>
              <a:t>Contacts and addresses are significant to send the notice to Landlord or Tenant.</a:t>
            </a:r>
          </a:p>
          <a:p>
            <a:pPr lvl="0"/>
            <a:endParaRPr lang="en-US" sz="2400" dirty="0">
              <a:latin typeface="Amaranth" panose="02000503050000020004"/>
            </a:endParaRPr>
          </a:p>
          <a:p>
            <a:r>
              <a:rPr lang="en-US" sz="2400" dirty="0">
                <a:latin typeface="Amaranth" panose="02000503050000020004"/>
              </a:rPr>
              <a:t>The contact provision plays an important role in exercising the Options.</a:t>
            </a:r>
          </a:p>
          <a:p>
            <a:pPr marL="0" indent="0">
              <a:buNone/>
            </a:pPr>
            <a:endParaRPr lang="en-US" sz="2400" dirty="0">
              <a:latin typeface="Amaranth" panose="02000503050000020004"/>
            </a:endParaRPr>
          </a:p>
          <a:p>
            <a:r>
              <a:rPr lang="en-US" sz="2400" dirty="0">
                <a:latin typeface="Amaranth" panose="02000503050000020004"/>
              </a:rPr>
              <a:t>Landlord, after receiving notice of Offer from third party, will send the notification to Tenant specifying the offer. On receipt of offer, Tenant will either accept or reject the offer provided by Landlord.</a:t>
            </a:r>
          </a:p>
          <a:p>
            <a:pPr marL="0" indent="0">
              <a:buNone/>
            </a:pPr>
            <a:endParaRPr lang="en-US" sz="2400" dirty="0">
              <a:latin typeface="Amaranth" panose="02000503050000020004"/>
            </a:endParaRPr>
          </a:p>
          <a:p>
            <a:r>
              <a:rPr lang="en-US" sz="2400" dirty="0">
                <a:latin typeface="Amaranth" panose="02000503050000020004"/>
              </a:rPr>
              <a:t>To exercise any options in the Lease, either party need to send prior notifications to the right person and right party. Otherwise the options will be null and void.</a:t>
            </a:r>
          </a:p>
          <a:p>
            <a:pPr marL="0" indent="0">
              <a:buNone/>
            </a:pPr>
            <a:endParaRPr lang="en-IN" dirty="0"/>
          </a:p>
        </p:txBody>
      </p:sp>
    </p:spTree>
    <p:extLst>
      <p:ext uri="{BB962C8B-B14F-4D97-AF65-F5344CB8AC3E}">
        <p14:creationId xmlns:p14="http://schemas.microsoft.com/office/powerpoint/2010/main" val="27981138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Assessment </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4893647"/>
          </a:xfrm>
          <a:prstGeom prst="rect">
            <a:avLst/>
          </a:prstGeom>
          <a:noFill/>
        </p:spPr>
        <p:txBody>
          <a:bodyPr wrap="square">
            <a:spAutoFit/>
          </a:bodyPr>
          <a:lstStyle/>
          <a:p>
            <a:r>
              <a:rPr lang="en-US" altLang="en-US" sz="2400" b="1" dirty="0">
                <a:solidFill>
                  <a:srgbClr val="000000"/>
                </a:solidFill>
              </a:rPr>
              <a:t>Term: </a:t>
            </a:r>
            <a:r>
              <a:rPr lang="en-US" altLang="en-US" sz="2400" dirty="0">
                <a:solidFill>
                  <a:srgbClr val="000000"/>
                </a:solidFill>
              </a:rPr>
              <a:t>The initial term of the Lease shall be for a period commencing on September 2, 2022, and ending and expiring on February 28, 2026. The Rent Commencement Date shall be 180 days after the Commencement Date.</a:t>
            </a:r>
          </a:p>
          <a:p>
            <a:r>
              <a:rPr lang="en-US" altLang="en-US" sz="2400" dirty="0">
                <a:solidFill>
                  <a:srgbClr val="000000"/>
                </a:solidFill>
              </a:rPr>
              <a:t> </a:t>
            </a:r>
          </a:p>
          <a:p>
            <a:r>
              <a:rPr lang="en-US" altLang="en-US" sz="2400" b="1" dirty="0">
                <a:solidFill>
                  <a:srgbClr val="000000"/>
                </a:solidFill>
              </a:rPr>
              <a:t>Extended Term: </a:t>
            </a:r>
            <a:r>
              <a:rPr lang="en-US" altLang="en-US" sz="2400" dirty="0">
                <a:solidFill>
                  <a:srgbClr val="000000"/>
                </a:solidFill>
              </a:rPr>
              <a:t>2 Option period of 2 years.</a:t>
            </a:r>
          </a:p>
          <a:p>
            <a:r>
              <a:rPr lang="en-US" altLang="en-US" sz="2400" dirty="0">
                <a:solidFill>
                  <a:srgbClr val="000000"/>
                </a:solidFill>
              </a:rPr>
              <a:t> </a:t>
            </a:r>
          </a:p>
          <a:p>
            <a:r>
              <a:rPr lang="en-US" altLang="en-US" sz="2400" b="1" dirty="0">
                <a:solidFill>
                  <a:srgbClr val="000000"/>
                </a:solidFill>
              </a:rPr>
              <a:t>Extended Term: </a:t>
            </a:r>
            <a:r>
              <a:rPr lang="en-US" altLang="en-US" sz="2400" dirty="0">
                <a:solidFill>
                  <a:srgbClr val="000000"/>
                </a:solidFill>
              </a:rPr>
              <a:t>TT's option shall be automatically exercised and the Term extended unless TT in each instance delivers to LL written notice of its intention to cancel the Extended Term no later than 270 days prior to the expiration of the then current term.</a:t>
            </a:r>
          </a:p>
          <a:p>
            <a:r>
              <a:rPr lang="en-US" altLang="en-US" sz="2400" dirty="0">
                <a:solidFill>
                  <a:srgbClr val="000000"/>
                </a:solidFill>
              </a:rPr>
              <a:t> </a:t>
            </a:r>
          </a:p>
          <a:p>
            <a:pPr>
              <a:lnSpc>
                <a:spcPct val="100000"/>
              </a:lnSpc>
            </a:pPr>
            <a:r>
              <a:rPr lang="en-US" sz="2400" dirty="0">
                <a:latin typeface="Calibri" panose="020F0502020204030204" pitchFamily="34" charset="0"/>
              </a:rPr>
              <a:t>Identify the option Type and Calculate the Notice Date?</a:t>
            </a: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5851632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Assessment </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3416320"/>
          </a:xfrm>
          <a:prstGeom prst="rect">
            <a:avLst/>
          </a:prstGeom>
          <a:noFill/>
        </p:spPr>
        <p:txBody>
          <a:bodyPr wrap="square">
            <a:spAutoFit/>
          </a:bodyPr>
          <a:lstStyle/>
          <a:p>
            <a:r>
              <a:rPr lang="en-US" altLang="en-US" sz="2400" dirty="0">
                <a:solidFill>
                  <a:srgbClr val="000000"/>
                </a:solidFill>
              </a:rPr>
              <a:t>The Lease Term is for a period of 60 calendar months commencing on April 1, 2020. </a:t>
            </a:r>
          </a:p>
          <a:p>
            <a:r>
              <a:rPr lang="en-US" altLang="en-US" sz="2400" dirty="0">
                <a:solidFill>
                  <a:srgbClr val="000000"/>
                </a:solidFill>
              </a:rPr>
              <a:t> </a:t>
            </a:r>
          </a:p>
          <a:p>
            <a:r>
              <a:rPr lang="en-US" altLang="en-US" sz="2400" dirty="0">
                <a:solidFill>
                  <a:srgbClr val="000000"/>
                </a:solidFill>
              </a:rPr>
              <a:t>LL grants TT the Option to extend the Lease Term for 3 period of 5 years. TT may exercise the Renewal Option by notifying LL in writing of TT's exercise of the Renewal Option no later than 60 days and no earlier than 90 days prior to the date of the expiration of the Lease Term.</a:t>
            </a:r>
          </a:p>
          <a:p>
            <a:r>
              <a:rPr lang="en-US" altLang="en-US" sz="2400" dirty="0">
                <a:solidFill>
                  <a:srgbClr val="000000"/>
                </a:solidFill>
              </a:rPr>
              <a:t> </a:t>
            </a:r>
          </a:p>
          <a:p>
            <a:r>
              <a:rPr lang="en-US" altLang="en-US" sz="2400" dirty="0">
                <a:solidFill>
                  <a:srgbClr val="000000"/>
                </a:solidFill>
              </a:rPr>
              <a:t>Calculate Latest &amp; Earliest Notice Date and Start Date, End Date of an Option?</a:t>
            </a: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18432135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Assessment </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4154984"/>
          </a:xfrm>
          <a:prstGeom prst="rect">
            <a:avLst/>
          </a:prstGeom>
          <a:noFill/>
        </p:spPr>
        <p:txBody>
          <a:bodyPr wrap="square">
            <a:spAutoFit/>
          </a:bodyPr>
          <a:lstStyle/>
          <a:p>
            <a:r>
              <a:rPr lang="en-US" altLang="en-US" sz="2400" dirty="0">
                <a:solidFill>
                  <a:srgbClr val="000000"/>
                </a:solidFill>
              </a:rPr>
              <a:t>Commencement Date: 5/15/2022, Expiration Date: 5/14/2032</a:t>
            </a:r>
          </a:p>
          <a:p>
            <a:r>
              <a:rPr lang="en-US" altLang="en-US" sz="2400" dirty="0">
                <a:solidFill>
                  <a:srgbClr val="000000"/>
                </a:solidFill>
              </a:rPr>
              <a:t> </a:t>
            </a:r>
          </a:p>
          <a:p>
            <a:r>
              <a:rPr lang="en-US" altLang="en-US" sz="2400" dirty="0">
                <a:solidFill>
                  <a:srgbClr val="000000"/>
                </a:solidFill>
              </a:rPr>
              <a:t>TT may terminate the Lease on the 5</a:t>
            </a:r>
            <a:r>
              <a:rPr lang="en-US" altLang="en-US" sz="2400" baseline="30000" dirty="0">
                <a:solidFill>
                  <a:srgbClr val="000000"/>
                </a:solidFill>
              </a:rPr>
              <a:t>th</a:t>
            </a:r>
            <a:r>
              <a:rPr lang="en-US" altLang="en-US" sz="2400" dirty="0">
                <a:solidFill>
                  <a:srgbClr val="000000"/>
                </a:solidFill>
              </a:rPr>
              <a:t> Anniversary of the Commencement Date. If TT terminates the Lease, then TT shall provide LL with </a:t>
            </a:r>
            <a:r>
              <a:rPr lang="en-US" altLang="en-US" sz="2400" dirty="0" err="1">
                <a:solidFill>
                  <a:srgbClr val="000000"/>
                </a:solidFill>
              </a:rPr>
              <a:t>atleast</a:t>
            </a:r>
            <a:r>
              <a:rPr lang="en-US" altLang="en-US" sz="2400" dirty="0">
                <a:solidFill>
                  <a:srgbClr val="000000"/>
                </a:solidFill>
              </a:rPr>
              <a:t> 180 days advance written notice (Notice Period) along with a payment equaling the sum of the total unamortized TI allowance and brokerage fees paid by the LL under the Lease calculated and amortized over 10 years. TT shall continue to pay all Base Rent &amp; Additional Rent during the Notice Period.</a:t>
            </a:r>
          </a:p>
          <a:p>
            <a:r>
              <a:rPr lang="en-US" altLang="en-US" sz="2400" dirty="0">
                <a:solidFill>
                  <a:srgbClr val="000000"/>
                </a:solidFill>
              </a:rPr>
              <a:t> </a:t>
            </a:r>
          </a:p>
          <a:p>
            <a:r>
              <a:rPr lang="en-US" altLang="en-US" sz="2400" dirty="0">
                <a:solidFill>
                  <a:srgbClr val="000000"/>
                </a:solidFill>
              </a:rPr>
              <a:t>Calculate the Termination Notice Date and Effective Date?</a:t>
            </a: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78790991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Assessment </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5632311"/>
          </a:xfrm>
          <a:prstGeom prst="rect">
            <a:avLst/>
          </a:prstGeom>
          <a:noFill/>
        </p:spPr>
        <p:txBody>
          <a:bodyPr wrap="square">
            <a:spAutoFit/>
          </a:bodyPr>
          <a:lstStyle/>
          <a:p>
            <a:r>
              <a:rPr lang="en-US" altLang="en-US" sz="2400" dirty="0">
                <a:solidFill>
                  <a:srgbClr val="000000"/>
                </a:solidFill>
              </a:rPr>
              <a:t>The Term of the Lease shall commence on 2/1/2024 (the "Commencement Date"), and expiring on the date (the "Termination Date") which is 2 years after the Commencement Date. The premises consist of  1,000 rentable square feet, as determined by LL. The Base Rent for the term shall be: </a:t>
            </a:r>
          </a:p>
          <a:p>
            <a:r>
              <a:rPr lang="en-US" altLang="en-US" sz="2400" dirty="0">
                <a:solidFill>
                  <a:srgbClr val="000000"/>
                </a:solidFill>
              </a:rPr>
              <a:t>Effective 2/1/2025, the Leased premises shall be reduced from 1,000 rentable square feet to 750 rentable square feet and shall continue through the end of the Lease term. </a:t>
            </a:r>
          </a:p>
          <a:p>
            <a:r>
              <a:rPr lang="en-US" altLang="en-US" sz="2400" dirty="0">
                <a:solidFill>
                  <a:srgbClr val="000000"/>
                </a:solidFill>
              </a:rPr>
              <a:t>Effective 2/1/2025, the Base Rent for the Leased Premises shall be: $32.00 per square feet per annum. </a:t>
            </a:r>
          </a:p>
          <a:p>
            <a:r>
              <a:rPr lang="en-US" altLang="en-US" sz="2400" dirty="0">
                <a:solidFill>
                  <a:srgbClr val="000000"/>
                </a:solidFill>
              </a:rPr>
              <a:t>Calculate Rent for the Initial Term?</a:t>
            </a:r>
          </a:p>
          <a:p>
            <a:endParaRPr lang="en-US" altLang="en-US" sz="2400" dirty="0">
              <a:solidFill>
                <a:srgbClr val="000000"/>
              </a:solidFill>
            </a:endParaRPr>
          </a:p>
          <a:p>
            <a:endParaRPr lang="en-US" altLang="en-US" sz="2400" dirty="0">
              <a:solidFill>
                <a:srgbClr val="000000"/>
              </a:solidFill>
            </a:endParaRPr>
          </a:p>
          <a:p>
            <a:endParaRPr lang="en-US" altLang="en-US" sz="2400" dirty="0">
              <a:solidFill>
                <a:srgbClr val="000000"/>
              </a:solidFill>
            </a:endParaRPr>
          </a:p>
          <a:p>
            <a:endParaRPr lang="en-US" altLang="en-US" sz="2400" dirty="0">
              <a:solidFill>
                <a:srgbClr val="000000"/>
              </a:solidFill>
            </a:endParaRPr>
          </a:p>
          <a:p>
            <a:pPr>
              <a:lnSpc>
                <a:spcPct val="100000"/>
              </a:lnSpc>
            </a:pPr>
            <a:endParaRPr lang="en-US" sz="2400" dirty="0">
              <a:latin typeface="Calibri" panose="020F0502020204030204" pitchFamily="34" charset="0"/>
            </a:endParaRPr>
          </a:p>
        </p:txBody>
      </p:sp>
      <p:pic>
        <p:nvPicPr>
          <p:cNvPr id="8" name="Picture 7">
            <a:extLst>
              <a:ext uri="{FF2B5EF4-FFF2-40B4-BE49-F238E27FC236}">
                <a16:creationId xmlns:a16="http://schemas.microsoft.com/office/drawing/2014/main" id="{39842325-FDD9-EB87-100A-9A428AF40E10}"/>
              </a:ext>
            </a:extLst>
          </p:cNvPr>
          <p:cNvPicPr>
            <a:picLocks noChangeAspect="1"/>
          </p:cNvPicPr>
          <p:nvPr/>
        </p:nvPicPr>
        <p:blipFill>
          <a:blip r:embed="rId2"/>
          <a:stretch>
            <a:fillRect/>
          </a:stretch>
        </p:blipFill>
        <p:spPr>
          <a:xfrm>
            <a:off x="1143776" y="5121853"/>
            <a:ext cx="5257023" cy="701101"/>
          </a:xfrm>
          <a:prstGeom prst="rect">
            <a:avLst/>
          </a:prstGeom>
        </p:spPr>
      </p:pic>
    </p:spTree>
    <p:extLst>
      <p:ext uri="{BB962C8B-B14F-4D97-AF65-F5344CB8AC3E}">
        <p14:creationId xmlns:p14="http://schemas.microsoft.com/office/powerpoint/2010/main" val="14565218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Option - Comments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4893647"/>
          </a:xfrm>
          <a:prstGeom prst="rect">
            <a:avLst/>
          </a:prstGeom>
          <a:noFill/>
        </p:spPr>
        <p:txBody>
          <a:bodyPr wrap="square">
            <a:spAutoFit/>
          </a:bodyPr>
          <a:lstStyle/>
          <a:p>
            <a:pPr>
              <a:lnSpc>
                <a:spcPct val="100000"/>
              </a:lnSpc>
            </a:pPr>
            <a:r>
              <a:rPr lang="en-US" sz="2400" dirty="0">
                <a:latin typeface="Calibri" panose="020F0502020204030204" pitchFamily="34" charset="0"/>
              </a:rPr>
              <a:t>Auto Renewal: </a:t>
            </a:r>
            <a:r>
              <a:rPr lang="en-US" dirty="0"/>
              <a:t>Term shall be automatically renewed for a period of 2 years unless terminated by either party by giving 6 months written notice prior to the expiration of the current term. Rent shall be revised at the time of renewal.</a:t>
            </a: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a:p>
            <a:pPr>
              <a:lnSpc>
                <a:spcPct val="100000"/>
              </a:lnSpc>
            </a:pPr>
            <a:r>
              <a:rPr lang="en-US" dirty="0"/>
              <a:t>Term shall be automatically renewed for successive 1 year terms unless either party may terminate the Lease by giving 6 month's prior notice to other.</a:t>
            </a:r>
          </a:p>
          <a:p>
            <a:pPr>
              <a:lnSpc>
                <a:spcPct val="100000"/>
              </a:lnSpc>
            </a:pPr>
            <a:endParaRPr lang="en-US" sz="2400" dirty="0">
              <a:latin typeface="Calibri" panose="020F0502020204030204" pitchFamily="34" charset="0"/>
            </a:endParaRPr>
          </a:p>
          <a:p>
            <a:pPr>
              <a:lnSpc>
                <a:spcPct val="100000"/>
              </a:lnSpc>
            </a:pPr>
            <a:r>
              <a:rPr lang="en-US" sz="2400" dirty="0">
                <a:latin typeface="Calibri" panose="020F0502020204030204" pitchFamily="34" charset="0"/>
              </a:rPr>
              <a:t>Renewal Option: </a:t>
            </a:r>
            <a:r>
              <a:rPr lang="en-US" dirty="0"/>
              <a:t>L, Reference Schedule, Sect. 1.4 - One, 5 year renewal option, by providing at least 6 months but not later than 3 months written notice to LL before the then Lease expiration. Renewal Rent shall be AUD 15,800 per annum exclusive of GST.</a:t>
            </a:r>
          </a:p>
          <a:p>
            <a:pPr>
              <a:lnSpc>
                <a:spcPct val="100000"/>
              </a:lnSpc>
            </a:pPr>
            <a:endParaRPr lang="en-US" dirty="0"/>
          </a:p>
          <a:p>
            <a:pPr>
              <a:lnSpc>
                <a:spcPct val="100000"/>
              </a:lnSpc>
            </a:pPr>
            <a:r>
              <a:rPr lang="en-US" sz="2400" dirty="0">
                <a:latin typeface="Calibri" panose="020F0502020204030204" pitchFamily="34" charset="0"/>
              </a:rPr>
              <a:t>Termination Option: </a:t>
            </a:r>
            <a:r>
              <a:rPr lang="en-US" dirty="0"/>
              <a:t>Either party may terminate the Lease, at any time, by giving 12 months prior written notice to other of them addressed to its registered office.</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204360674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calculator and money next to wooden blocks&#10;&#10;Description automatically generated">
            <a:extLst>
              <a:ext uri="{FF2B5EF4-FFF2-40B4-BE49-F238E27FC236}">
                <a16:creationId xmlns:a16="http://schemas.microsoft.com/office/drawing/2014/main" id="{0A7F21D0-37FA-2971-92D5-AFA2E036F541}"/>
              </a:ext>
            </a:extLst>
          </p:cNvPr>
          <p:cNvPicPr>
            <a:picLocks noGrp="1" noChangeAspect="1"/>
          </p:cNvPicPr>
          <p:nvPr>
            <p:ph type="pic" sz="quarter" idx="14"/>
          </p:nvPr>
        </p:nvPicPr>
        <p:blipFill>
          <a:blip r:embed="rId2"/>
          <a:srcRect t="14936" r="-1" b="14935"/>
          <a:stretch/>
        </p:blipFill>
        <p:spPr>
          <a:xfrm>
            <a:off x="20" y="10"/>
            <a:ext cx="11771293" cy="6191240"/>
          </a:xfrm>
          <a:noFill/>
        </p:spPr>
      </p:pic>
      <p:sp>
        <p:nvSpPr>
          <p:cNvPr id="3" name="Footer Placeholder 2">
            <a:extLst>
              <a:ext uri="{FF2B5EF4-FFF2-40B4-BE49-F238E27FC236}">
                <a16:creationId xmlns:a16="http://schemas.microsoft.com/office/drawing/2014/main" id="{1351BAFE-0059-6172-F04C-F4A4470F3F48}"/>
              </a:ext>
            </a:extLst>
          </p:cNvPr>
          <p:cNvSpPr>
            <a:spLocks noGrp="1"/>
          </p:cNvSpPr>
          <p:nvPr>
            <p:ph type="ftr" sz="quarter" idx="13"/>
          </p:nvPr>
        </p:nvSpPr>
        <p:spPr>
          <a:xfrm>
            <a:off x="432000" y="6544372"/>
            <a:ext cx="5484930" cy="201532"/>
          </a:xfrm>
        </p:spPr>
        <p:txBody>
          <a:bodyPr anchor="ctr">
            <a:normAutofit/>
          </a:bodyPr>
          <a:lstStyle/>
          <a:p>
            <a:pPr>
              <a:spcAft>
                <a:spcPts val="600"/>
              </a:spcAft>
            </a:pPr>
            <a:r>
              <a:rPr lang="en-US" noProof="0"/>
              <a:t>RECAM SOLUTIONS PRIVATE LIMITED</a:t>
            </a:r>
          </a:p>
        </p:txBody>
      </p:sp>
      <p:sp>
        <p:nvSpPr>
          <p:cNvPr id="4" name="Title 3">
            <a:extLst>
              <a:ext uri="{FF2B5EF4-FFF2-40B4-BE49-F238E27FC236}">
                <a16:creationId xmlns:a16="http://schemas.microsoft.com/office/drawing/2014/main" id="{80441A25-6773-3F27-E343-5D5EB70EBE77}"/>
              </a:ext>
            </a:extLst>
          </p:cNvPr>
          <p:cNvSpPr>
            <a:spLocks noGrp="1"/>
          </p:cNvSpPr>
          <p:nvPr>
            <p:ph type="ctrTitle"/>
          </p:nvPr>
        </p:nvSpPr>
        <p:spPr>
          <a:xfrm>
            <a:off x="420687" y="4973216"/>
            <a:ext cx="2257199" cy="632581"/>
          </a:xfrm>
        </p:spPr>
        <p:txBody>
          <a:bodyPr anchor="t">
            <a:noAutofit/>
          </a:bodyPr>
          <a:lstStyle/>
          <a:p>
            <a:r>
              <a:rPr lang="en-US" sz="2800" b="1" dirty="0"/>
              <a:t>Financials</a:t>
            </a:r>
            <a:endParaRPr lang="en-IN" sz="2800" b="1" dirty="0"/>
          </a:p>
        </p:txBody>
      </p:sp>
    </p:spTree>
    <p:extLst>
      <p:ext uri="{BB962C8B-B14F-4D97-AF65-F5344CB8AC3E}">
        <p14:creationId xmlns:p14="http://schemas.microsoft.com/office/powerpoint/2010/main" val="3447757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dirty="0">
                <a:latin typeface="Amaranth" panose="02000503050000020004" pitchFamily="2" charset="0"/>
              </a:rPr>
              <a:t>Dates associated to Term</a:t>
            </a: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10001"/>
            <a:ext cx="10378985" cy="4493538"/>
          </a:xfrm>
          <a:prstGeom prst="rect">
            <a:avLst/>
          </a:prstGeom>
          <a:noFill/>
        </p:spPr>
        <p:txBody>
          <a:bodyPr wrap="square">
            <a:spAutoFit/>
          </a:bodyPr>
          <a:lstStyle/>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Grand Opening date</a:t>
            </a:r>
            <a:r>
              <a:rPr lang="en-US" sz="2200" dirty="0">
                <a:latin typeface="Amaranth" panose="02000503050000020004" pitchFamily="2" charset="0"/>
              </a:rPr>
              <a:t>: The date on which two or more tenants open their Premises for business to the public.</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Rent commencement date</a:t>
            </a:r>
            <a:r>
              <a:rPr lang="en-US" sz="2200" dirty="0">
                <a:latin typeface="Amaranth" panose="02000503050000020004" pitchFamily="2" charset="0"/>
              </a:rPr>
              <a:t>: The date when the Tenant is obligated to begin Rent payments. The date from which rent starts getting accrued.</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Additional Rent Commencement Date</a:t>
            </a:r>
            <a:r>
              <a:rPr lang="en-US" sz="2200" dirty="0">
                <a:latin typeface="Amaranth" panose="02000503050000020004" pitchFamily="2" charset="0"/>
              </a:rPr>
              <a:t>: The date when the Tenant is obligated to begin Additional Rent payments (CAM, Tax &amp; Ins). The date from which additional rent starts getting accrued.</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Lease Expiration date</a:t>
            </a:r>
            <a:r>
              <a:rPr lang="en-US" sz="2200" dirty="0">
                <a:latin typeface="Amaranth" panose="02000503050000020004" pitchFamily="2" charset="0"/>
              </a:rPr>
              <a:t>: The date on which the term gets over (or) the last day of the term</a:t>
            </a:r>
          </a:p>
        </p:txBody>
      </p:sp>
    </p:spTree>
    <p:extLst>
      <p:ext uri="{BB962C8B-B14F-4D97-AF65-F5344CB8AC3E}">
        <p14:creationId xmlns:p14="http://schemas.microsoft.com/office/powerpoint/2010/main" val="4295505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 calcmode="lin" valueType="num">
                                      <p:cBhvr additive="base">
                                        <p:cTn id="2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pitchFamily="2" charset="0"/>
              </a:rPr>
              <a:t>Introduction</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3785652"/>
          </a:xfrm>
          <a:prstGeom prst="rect">
            <a:avLst/>
          </a:prstGeom>
          <a:noFill/>
        </p:spPr>
        <p:txBody>
          <a:bodyPr wrap="square">
            <a:spAutoFit/>
          </a:bodyPr>
          <a:lstStyle/>
          <a:p>
            <a:pPr marL="342900" lvl="0" indent="-342900">
              <a:buFont typeface="Arial" panose="020B0604020202020204" pitchFamily="34" charset="0"/>
              <a:buChar char="•"/>
            </a:pPr>
            <a:endParaRPr lang="en-US" sz="2400" dirty="0">
              <a:latin typeface="Calibri" panose="020F0502020204030204" pitchFamily="34" charset="0"/>
            </a:endParaRPr>
          </a:p>
          <a:p>
            <a:pPr marL="342900" lvl="0" indent="-342900">
              <a:buFont typeface="Arial" panose="020B0604020202020204" pitchFamily="34" charset="0"/>
              <a:buChar char="•"/>
            </a:pPr>
            <a:r>
              <a:rPr lang="en-US" sz="2400" dirty="0">
                <a:latin typeface="Calibri" panose="020F0502020204030204" pitchFamily="34" charset="0"/>
              </a:rPr>
              <a:t>Payments arise as a Consideration paid by a Tenant to a Landlord for the right to use the Leased Property. In the broadest sense, these payments are called as Rent that includes all financial obligation payable to the Landlord at pre-defined frequency.</a:t>
            </a:r>
          </a:p>
          <a:p>
            <a:pPr marL="342900" lvl="0" indent="-342900">
              <a:buFont typeface="Arial" panose="020B0604020202020204" pitchFamily="34" charset="0"/>
              <a:buChar char="•"/>
            </a:pPr>
            <a:endParaRPr lang="en-US" sz="2400" dirty="0">
              <a:latin typeface="Calibri" panose="020F0502020204030204" pitchFamily="34" charset="0"/>
            </a:endParaRPr>
          </a:p>
          <a:p>
            <a:pPr marL="342900" lvl="0" indent="-342900">
              <a:buFont typeface="Arial" panose="020B0604020202020204" pitchFamily="34" charset="0"/>
              <a:buChar char="•"/>
            </a:pPr>
            <a:endParaRPr lang="en-US" sz="2400" dirty="0">
              <a:latin typeface="Calibri" panose="020F0502020204030204" pitchFamily="34" charset="0"/>
            </a:endParaRPr>
          </a:p>
          <a:p>
            <a:pPr marL="342900" lvl="0" indent="-342900">
              <a:buFont typeface="Arial" panose="020B0604020202020204" pitchFamily="34" charset="0"/>
              <a:buChar char="•"/>
            </a:pPr>
            <a:r>
              <a:rPr lang="en-US" sz="2400" dirty="0">
                <a:latin typeface="Calibri" panose="020F0502020204030204" pitchFamily="34" charset="0"/>
              </a:rPr>
              <a:t>Rent is a primary source of revenue from operations for Landlord.</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4068641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a:rPr>
              <a:t>Components of Rent</a:t>
            </a:r>
            <a:endParaRPr lang="en-IN" sz="3200" b="1" dirty="0">
              <a:latin typeface="Amaranth" panose="02000503050000020004"/>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5447645"/>
          </a:xfrm>
          <a:prstGeom prst="rect">
            <a:avLst/>
          </a:prstGeom>
          <a:noFill/>
        </p:spPr>
        <p:txBody>
          <a:bodyPr wrap="square">
            <a:spAutoFit/>
          </a:bodyPr>
          <a:lstStyle/>
          <a:p>
            <a:r>
              <a:rPr lang="en-US" sz="2000" b="1" dirty="0">
                <a:latin typeface="Amaranth" panose="02000503050000020004"/>
              </a:rPr>
              <a:t>Base Rent: </a:t>
            </a:r>
            <a:r>
              <a:rPr lang="en-US" sz="2000" dirty="0">
                <a:latin typeface="Amaranth" panose="02000503050000020004"/>
              </a:rPr>
              <a:t>Any Rent or a Minimum consideration paid by a Tenant to Landlord for occupying the Leased Premises.</a:t>
            </a:r>
          </a:p>
          <a:p>
            <a:endParaRPr lang="en-US" sz="2000" dirty="0">
              <a:latin typeface="Amaranth" panose="02000503050000020004"/>
            </a:endParaRPr>
          </a:p>
          <a:p>
            <a:pPr marL="800100" lvl="1" indent="-342900">
              <a:buFont typeface="Wingdings" panose="05000000000000000000" pitchFamily="2" charset="2"/>
              <a:buChar char="Ø"/>
            </a:pPr>
            <a:r>
              <a:rPr lang="en-US" sz="2000" dirty="0">
                <a:latin typeface="Amaranth" panose="02000503050000020004"/>
              </a:rPr>
              <a:t>Base Rent/Minimum Rent</a:t>
            </a:r>
          </a:p>
          <a:p>
            <a:pPr marL="800100" lvl="1" indent="-342900">
              <a:buFont typeface="Wingdings" panose="05000000000000000000" pitchFamily="2" charset="2"/>
              <a:buChar char="Ø"/>
            </a:pPr>
            <a:r>
              <a:rPr lang="en-US" sz="2000" dirty="0">
                <a:latin typeface="Amaranth" panose="02000503050000020004"/>
              </a:rPr>
              <a:t>Storage Rent</a:t>
            </a:r>
          </a:p>
          <a:p>
            <a:pPr marL="800100" lvl="1" indent="-342900">
              <a:buFont typeface="Wingdings" panose="05000000000000000000" pitchFamily="2" charset="2"/>
              <a:buChar char="Ø"/>
            </a:pPr>
            <a:r>
              <a:rPr lang="en-US" sz="2000" dirty="0">
                <a:latin typeface="Amaranth" panose="02000503050000020004"/>
              </a:rPr>
              <a:t>Parking Rent</a:t>
            </a:r>
          </a:p>
          <a:p>
            <a:pPr lvl="1"/>
            <a:endParaRPr lang="en-US" sz="2000" dirty="0">
              <a:latin typeface="Amaranth" panose="02000503050000020004"/>
            </a:endParaRPr>
          </a:p>
          <a:p>
            <a:r>
              <a:rPr lang="en-US" sz="2000" b="1" dirty="0">
                <a:latin typeface="Amaranth" panose="02000503050000020004"/>
              </a:rPr>
              <a:t>Additional Rent: </a:t>
            </a:r>
            <a:r>
              <a:rPr lang="en-US" sz="2000" dirty="0">
                <a:latin typeface="Amaranth" panose="02000503050000020004"/>
              </a:rPr>
              <a:t>Any Rent that is paid in addition to the Base Rent shall be considered as Additional Rent.</a:t>
            </a:r>
          </a:p>
          <a:p>
            <a:endParaRPr lang="en-US" sz="2000" dirty="0">
              <a:latin typeface="Amaranth" panose="02000503050000020004"/>
            </a:endParaRPr>
          </a:p>
          <a:p>
            <a:pPr marL="800100" lvl="1" indent="-342900">
              <a:buFont typeface="Wingdings" panose="05000000000000000000" pitchFamily="2" charset="2"/>
              <a:buChar char="Ø"/>
            </a:pPr>
            <a:r>
              <a:rPr lang="en-US" sz="2000" dirty="0">
                <a:latin typeface="Amaranth" panose="02000503050000020004"/>
              </a:rPr>
              <a:t>CAM/OPEX</a:t>
            </a:r>
          </a:p>
          <a:p>
            <a:pPr marL="800100" lvl="1" indent="-342900">
              <a:buFont typeface="Wingdings" panose="05000000000000000000" pitchFamily="2" charset="2"/>
              <a:buChar char="Ø"/>
            </a:pPr>
            <a:r>
              <a:rPr lang="en-US" sz="2000" dirty="0">
                <a:latin typeface="Amaranth" panose="02000503050000020004"/>
              </a:rPr>
              <a:t>RE Tax</a:t>
            </a:r>
          </a:p>
          <a:p>
            <a:pPr marL="800100" lvl="1" indent="-342900">
              <a:buFont typeface="Wingdings" panose="05000000000000000000" pitchFamily="2" charset="2"/>
              <a:buChar char="Ø"/>
            </a:pPr>
            <a:r>
              <a:rPr lang="en-US" sz="2000" dirty="0">
                <a:latin typeface="Amaranth" panose="02000503050000020004"/>
              </a:rPr>
              <a:t>Insurance</a:t>
            </a:r>
          </a:p>
          <a:p>
            <a:pPr marL="800100" lvl="1" indent="-342900">
              <a:buFont typeface="Wingdings" panose="05000000000000000000" pitchFamily="2" charset="2"/>
              <a:buChar char="Ø"/>
            </a:pPr>
            <a:r>
              <a:rPr lang="en-US" sz="2000" dirty="0">
                <a:latin typeface="Amaranth" panose="02000503050000020004"/>
              </a:rPr>
              <a:t>Promotional/Advertising/Marketing Fund.</a:t>
            </a:r>
          </a:p>
          <a:p>
            <a:pPr marL="800100" lvl="1" indent="-342900">
              <a:buFont typeface="Wingdings" panose="05000000000000000000" pitchFamily="2" charset="2"/>
              <a:buChar char="Ø"/>
            </a:pPr>
            <a:r>
              <a:rPr lang="en-US" sz="2000" dirty="0">
                <a:latin typeface="Amaranth" panose="02000503050000020004"/>
              </a:rPr>
              <a:t>Utility Charges</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338033547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a:rPr>
              <a:t>Base Rent or Minimum Rent</a:t>
            </a:r>
            <a:endParaRPr lang="en-IN" sz="3200" b="1" dirty="0">
              <a:latin typeface="Amaranth" panose="02000503050000020004"/>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5047536"/>
          </a:xfrm>
          <a:prstGeom prst="rect">
            <a:avLst/>
          </a:prstGeom>
          <a:noFill/>
        </p:spPr>
        <p:txBody>
          <a:bodyPr wrap="square">
            <a:spAutoFit/>
          </a:bodyPr>
          <a:lstStyle/>
          <a:p>
            <a:pPr marL="342900" lvl="0" indent="-342900">
              <a:buFont typeface="Wingdings" panose="05000000000000000000" pitchFamily="2" charset="2"/>
              <a:buChar char="v"/>
            </a:pPr>
            <a:endParaRPr lang="en-US" sz="2000" dirty="0">
              <a:latin typeface="Calibri" panose="020F0502020204030204" pitchFamily="34" charset="0"/>
            </a:endParaRPr>
          </a:p>
          <a:p>
            <a:pPr marL="342900" lvl="0" indent="-342900">
              <a:buFont typeface="Wingdings" panose="05000000000000000000" pitchFamily="2" charset="2"/>
              <a:buChar char="v"/>
            </a:pPr>
            <a:r>
              <a:rPr lang="en-US" sz="2000" dirty="0">
                <a:latin typeface="Calibri" panose="020F0502020204030204" pitchFamily="34" charset="0"/>
              </a:rPr>
              <a:t>This is the minimum amount of rent due under a lease. </a:t>
            </a:r>
          </a:p>
          <a:p>
            <a:pPr lvl="0"/>
            <a:endParaRPr lang="en-US" sz="2000" dirty="0">
              <a:latin typeface="Calibri" panose="020F0502020204030204" pitchFamily="34" charset="0"/>
            </a:endParaRPr>
          </a:p>
          <a:p>
            <a:pPr marL="342900" lvl="0" indent="-342900">
              <a:buFont typeface="Wingdings" panose="05000000000000000000" pitchFamily="2" charset="2"/>
              <a:buChar char="v"/>
            </a:pPr>
            <a:r>
              <a:rPr lang="en-US" sz="2000" dirty="0">
                <a:latin typeface="Calibri" panose="020F0502020204030204" pitchFamily="34" charset="0"/>
              </a:rPr>
              <a:t>It can be a fixed amount or a per square foot rate.</a:t>
            </a:r>
          </a:p>
          <a:p>
            <a:pPr lvl="0"/>
            <a:endParaRPr lang="en-US" sz="2000" dirty="0">
              <a:latin typeface="Calibri" panose="020F0502020204030204" pitchFamily="34" charset="0"/>
            </a:endParaRPr>
          </a:p>
          <a:p>
            <a:pPr marL="342900" lvl="0" indent="-342900">
              <a:buFont typeface="Wingdings" panose="05000000000000000000" pitchFamily="2" charset="2"/>
              <a:buChar char="v"/>
            </a:pPr>
            <a:r>
              <a:rPr lang="en-US" sz="2000" dirty="0">
                <a:latin typeface="Calibri" panose="020F0502020204030204" pitchFamily="34" charset="0"/>
              </a:rPr>
              <a:t>Frequency of payment can be monthly, quarterly (once in 3 months), semi-annual (once in 6 months) or annual (once in 12 months or 1 year). </a:t>
            </a:r>
          </a:p>
          <a:p>
            <a:pPr lvl="0"/>
            <a:endParaRPr lang="en-US" sz="2000" dirty="0">
              <a:latin typeface="Calibri" panose="020F0502020204030204" pitchFamily="34" charset="0"/>
            </a:endParaRPr>
          </a:p>
          <a:p>
            <a:pPr marL="342900" lvl="0" indent="-342900">
              <a:buFont typeface="Wingdings" panose="05000000000000000000" pitchFamily="2" charset="2"/>
              <a:buChar char="v"/>
            </a:pPr>
            <a:r>
              <a:rPr lang="en-US" sz="2000" dirty="0">
                <a:latin typeface="Calibri" panose="020F0502020204030204" pitchFamily="34" charset="0"/>
              </a:rPr>
              <a:t>Base rent may increase or decrease during the term of the lease.</a:t>
            </a:r>
          </a:p>
          <a:p>
            <a:pPr lvl="0"/>
            <a:endParaRPr lang="en-US" sz="2000" dirty="0">
              <a:latin typeface="Calibri" panose="020F0502020204030204" pitchFamily="34" charset="0"/>
            </a:endParaRPr>
          </a:p>
          <a:p>
            <a:pPr marL="342900" lvl="0" indent="-342900">
              <a:buFont typeface="Wingdings" panose="05000000000000000000" pitchFamily="2" charset="2"/>
              <a:buChar char="v"/>
            </a:pPr>
            <a:r>
              <a:rPr lang="en-US" sz="2000" dirty="0">
                <a:latin typeface="Calibri" panose="020F0502020204030204" pitchFamily="34" charset="0"/>
              </a:rPr>
              <a:t>Base Rent may be quoted – </a:t>
            </a:r>
          </a:p>
          <a:p>
            <a:pPr lvl="1"/>
            <a:r>
              <a:rPr lang="en-US" dirty="0">
                <a:latin typeface="Calibri" panose="020F0502020204030204" pitchFamily="34" charset="0"/>
              </a:rPr>
              <a:t>on a gross basis (a portion of recoverable expenses such as OPEX, Tax and insurance are included in base rent) or </a:t>
            </a:r>
          </a:p>
          <a:p>
            <a:pPr lvl="1"/>
            <a:r>
              <a:rPr lang="en-US" dirty="0">
                <a:latin typeface="Calibri" panose="020F0502020204030204" pitchFamily="34" charset="0"/>
              </a:rPr>
              <a:t>On a net basis (base rent excludes any portion of recoverable expenses).</a:t>
            </a: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364191428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a:rPr>
              <a:t>Storage Rent</a:t>
            </a:r>
            <a:endParaRPr lang="en-IN" sz="3200" b="1" dirty="0">
              <a:latin typeface="Amaranth" panose="02000503050000020004"/>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4216539"/>
          </a:xfrm>
          <a:prstGeom prst="rect">
            <a:avLst/>
          </a:prstGeom>
          <a:noFill/>
        </p:spPr>
        <p:txBody>
          <a:bodyPr wrap="square">
            <a:spAutoFit/>
          </a:bodyPr>
          <a:lstStyle/>
          <a:p>
            <a:pPr marL="342900" indent="-342900">
              <a:buFont typeface="Wingdings" panose="05000000000000000000" pitchFamily="2" charset="2"/>
              <a:buChar char="Ø"/>
            </a:pPr>
            <a:endParaRPr lang="en-US" sz="2000" dirty="0">
              <a:latin typeface="Calibri" panose="020F0502020204030204" pitchFamily="34" charset="0"/>
            </a:endParaRPr>
          </a:p>
          <a:p>
            <a:pPr marL="342900" indent="-342900">
              <a:buFont typeface="Wingdings" panose="05000000000000000000" pitchFamily="2" charset="2"/>
              <a:buChar char="Ø"/>
            </a:pPr>
            <a:r>
              <a:rPr lang="en-US" sz="2000" dirty="0">
                <a:latin typeface="Calibri" panose="020F0502020204030204" pitchFamily="34" charset="0"/>
              </a:rPr>
              <a:t>The Tenant may have a storage facility within the Property.</a:t>
            </a:r>
          </a:p>
          <a:p>
            <a:endParaRPr lang="en-US" sz="2000" dirty="0">
              <a:latin typeface="Calibri" panose="020F0502020204030204" pitchFamily="34" charset="0"/>
            </a:endParaRPr>
          </a:p>
          <a:p>
            <a:pPr marL="342900" indent="-342900">
              <a:buFont typeface="Wingdings" panose="05000000000000000000" pitchFamily="2" charset="2"/>
              <a:buChar char="Ø"/>
            </a:pPr>
            <a:endParaRPr lang="en-US" sz="2000" dirty="0">
              <a:latin typeface="Calibri" panose="020F0502020204030204" pitchFamily="34" charset="0"/>
            </a:endParaRPr>
          </a:p>
          <a:p>
            <a:pPr marL="342900" indent="-342900">
              <a:buFont typeface="Wingdings" panose="05000000000000000000" pitchFamily="2" charset="2"/>
              <a:buChar char="Ø"/>
            </a:pPr>
            <a:r>
              <a:rPr lang="en-US" sz="2000" dirty="0">
                <a:latin typeface="Calibri" panose="020F0502020204030204" pitchFamily="34" charset="0"/>
              </a:rPr>
              <a:t>Any Rent that is paid by the Tenant to Landlord for the use of storage facility. </a:t>
            </a:r>
          </a:p>
          <a:p>
            <a:endParaRPr lang="en-US" sz="2000" dirty="0">
              <a:latin typeface="Calibri" panose="020F0502020204030204" pitchFamily="34" charset="0"/>
            </a:endParaRPr>
          </a:p>
          <a:p>
            <a:pPr marL="342900" indent="-342900">
              <a:buFont typeface="Wingdings" panose="05000000000000000000" pitchFamily="2" charset="2"/>
              <a:buChar char="Ø"/>
            </a:pPr>
            <a:endParaRPr lang="en-US" sz="2000" dirty="0">
              <a:latin typeface="Calibri" panose="020F0502020204030204" pitchFamily="34" charset="0"/>
            </a:endParaRPr>
          </a:p>
          <a:p>
            <a:pPr marL="342900" indent="-342900">
              <a:buFont typeface="Wingdings" panose="05000000000000000000" pitchFamily="2" charset="2"/>
              <a:buChar char="Ø"/>
            </a:pPr>
            <a:r>
              <a:rPr lang="en-US" sz="2000" dirty="0">
                <a:latin typeface="Calibri" panose="020F0502020204030204" pitchFamily="34" charset="0"/>
              </a:rPr>
              <a:t>Facility may be either indicated as a separate expense in the Lease or specified in an addendum, modification (should be treated as an expense to the Lease, storage fees) or even a separate Lease (it should be abstracted as a new Lease).</a:t>
            </a:r>
          </a:p>
          <a:p>
            <a:endParaRPr lang="en-US" sz="2000" dirty="0">
              <a:latin typeface="Calibri" panose="020F0502020204030204" pitchFamily="34" charset="0"/>
            </a:endParaRP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293239661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a:rPr>
              <a:t>Parking Rent</a:t>
            </a:r>
            <a:endParaRPr lang="en-IN" sz="3200" b="1" dirty="0">
              <a:latin typeface="Amaranth" panose="02000503050000020004"/>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3908762"/>
          </a:xfrm>
          <a:prstGeom prst="rect">
            <a:avLst/>
          </a:prstGeom>
          <a:noFill/>
        </p:spPr>
        <p:txBody>
          <a:bodyPr wrap="square">
            <a:spAutoFit/>
          </a:bodyPr>
          <a:lstStyle/>
          <a:p>
            <a:pPr marL="342900" indent="-342900">
              <a:buFont typeface="Wingdings" panose="05000000000000000000" pitchFamily="2" charset="2"/>
              <a:buChar char="Ø"/>
            </a:pPr>
            <a:endParaRPr lang="en-US" sz="2000" dirty="0">
              <a:latin typeface="Calibri" panose="020F0502020204030204" pitchFamily="34" charset="0"/>
            </a:endParaRPr>
          </a:p>
          <a:p>
            <a:pPr marL="342900" indent="-342900">
              <a:buFont typeface="Wingdings" panose="05000000000000000000" pitchFamily="2" charset="2"/>
              <a:buChar char="Ø"/>
            </a:pPr>
            <a:r>
              <a:rPr lang="en-US" sz="2000" dirty="0">
                <a:latin typeface="Calibri" panose="020F0502020204030204" pitchFamily="34" charset="0"/>
              </a:rPr>
              <a:t>The Tenant may have a assigned parking spaces within the Property.</a:t>
            </a:r>
          </a:p>
          <a:p>
            <a:endParaRPr lang="en-US" sz="2000" dirty="0">
              <a:latin typeface="Calibri" panose="020F0502020204030204" pitchFamily="34" charset="0"/>
            </a:endParaRPr>
          </a:p>
          <a:p>
            <a:pPr marL="342900" indent="-342900">
              <a:buFont typeface="Wingdings" panose="05000000000000000000" pitchFamily="2" charset="2"/>
              <a:buChar char="Ø"/>
            </a:pPr>
            <a:r>
              <a:rPr lang="en-US" sz="2000" dirty="0">
                <a:latin typeface="Calibri" panose="020F0502020204030204" pitchFamily="34" charset="0"/>
              </a:rPr>
              <a:t>Any Rent that is paid by the Tenant to Landlord for the use of parking space. </a:t>
            </a:r>
          </a:p>
          <a:p>
            <a:endParaRPr lang="en-US" sz="2000" dirty="0">
              <a:latin typeface="Calibri" panose="020F0502020204030204" pitchFamily="34" charset="0"/>
            </a:endParaRPr>
          </a:p>
          <a:p>
            <a:pPr marL="342900" indent="-342900">
              <a:buFont typeface="Wingdings" panose="05000000000000000000" pitchFamily="2" charset="2"/>
              <a:buChar char="Ø"/>
            </a:pPr>
            <a:r>
              <a:rPr lang="en-US" sz="2000" dirty="0">
                <a:latin typeface="Calibri" panose="020F0502020204030204" pitchFamily="34" charset="0"/>
              </a:rPr>
              <a:t>Some leases charge an additional monthly fee for each parking space allocated to the Tenant.</a:t>
            </a:r>
          </a:p>
          <a:p>
            <a:r>
              <a:rPr lang="en-US" sz="2000" dirty="0">
                <a:latin typeface="Calibri" panose="020F0502020204030204" pitchFamily="34" charset="0"/>
              </a:rPr>
              <a:t> </a:t>
            </a:r>
          </a:p>
          <a:p>
            <a:pPr marL="342900" indent="-342900">
              <a:buFont typeface="Wingdings" panose="05000000000000000000" pitchFamily="2" charset="2"/>
              <a:buChar char="Ø"/>
            </a:pPr>
            <a:r>
              <a:rPr lang="en-US" sz="2000" dirty="0">
                <a:latin typeface="Calibri" panose="020F0502020204030204" pitchFamily="34" charset="0"/>
              </a:rPr>
              <a:t>This fee may be included in the operating expense or directly billed to the Tenant and paid to the Landlord as a separate expense item.</a:t>
            </a:r>
          </a:p>
          <a:p>
            <a:endParaRPr lang="en-US" sz="2000" dirty="0">
              <a:latin typeface="Calibri" panose="020F0502020204030204" pitchFamily="34" charset="0"/>
            </a:endParaRP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29512681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a:rPr>
              <a:t>Additional Rent Component</a:t>
            </a:r>
            <a:endParaRPr lang="en-IN" sz="3200" b="1" dirty="0">
              <a:latin typeface="Amaranth" panose="02000503050000020004"/>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5478423"/>
          </a:xfrm>
          <a:prstGeom prst="rect">
            <a:avLst/>
          </a:prstGeom>
          <a:noFill/>
        </p:spPr>
        <p:txBody>
          <a:bodyPr wrap="square">
            <a:spAutoFit/>
          </a:bodyPr>
          <a:lstStyle/>
          <a:p>
            <a:endParaRPr lang="en-US" sz="2000" dirty="0">
              <a:latin typeface="Calibri" panose="020F0502020204030204" pitchFamily="34" charset="0"/>
            </a:endParaRPr>
          </a:p>
          <a:p>
            <a:pPr marL="342900" indent="-342900">
              <a:buFont typeface="Wingdings" panose="05000000000000000000" pitchFamily="2" charset="2"/>
              <a:buChar char="§"/>
            </a:pPr>
            <a:r>
              <a:rPr lang="en-US" sz="2000" dirty="0">
                <a:latin typeface="Calibri" panose="020F0502020204030204" pitchFamily="34" charset="0"/>
              </a:rPr>
              <a:t>Additional Rent Components are Rent Components that are paid to Landlord in addition to Base Rent or Minimum Rent.</a:t>
            </a:r>
          </a:p>
          <a:p>
            <a:pPr marL="342900" indent="-342900">
              <a:buFont typeface="Wingdings" panose="05000000000000000000" pitchFamily="2" charset="2"/>
              <a:buChar char="§"/>
            </a:pPr>
            <a:endParaRPr lang="en-US" sz="2000" dirty="0">
              <a:latin typeface="Calibri" panose="020F0502020204030204" pitchFamily="34" charset="0"/>
            </a:endParaRPr>
          </a:p>
          <a:p>
            <a:pPr marL="342900" indent="-342900">
              <a:buFont typeface="Wingdings" panose="05000000000000000000" pitchFamily="2" charset="2"/>
              <a:buChar char="§"/>
            </a:pPr>
            <a:r>
              <a:rPr lang="en-US" sz="2000" dirty="0">
                <a:latin typeface="Calibri" panose="020F0502020204030204" pitchFamily="34" charset="0"/>
              </a:rPr>
              <a:t>Below are some of the Additional Rent Components Tenant will have to pay Landlord</a:t>
            </a:r>
          </a:p>
          <a:p>
            <a:endParaRPr lang="en-US" sz="2000" dirty="0">
              <a:latin typeface="Calibri" panose="020F0502020204030204" pitchFamily="34" charset="0"/>
            </a:endParaRPr>
          </a:p>
          <a:p>
            <a:pPr marL="742950" lvl="1" indent="-285750">
              <a:buFont typeface="Wingdings" panose="05000000000000000000" pitchFamily="2" charset="2"/>
              <a:buChar char="ü"/>
            </a:pPr>
            <a:r>
              <a:rPr lang="en-US" dirty="0">
                <a:latin typeface="Calibri" panose="020F0502020204030204" pitchFamily="34" charset="0"/>
              </a:rPr>
              <a:t>CAM/OPEX:  Amount paid for upkeep of common area in the property.</a:t>
            </a:r>
          </a:p>
          <a:p>
            <a:pPr marL="742950" lvl="1" indent="-285750">
              <a:buFont typeface="Wingdings" panose="05000000000000000000" pitchFamily="2" charset="2"/>
              <a:buChar char="ü"/>
            </a:pPr>
            <a:r>
              <a:rPr lang="en-US" dirty="0">
                <a:latin typeface="Calibri" panose="020F0502020204030204" pitchFamily="34" charset="0"/>
              </a:rPr>
              <a:t>RE Tax:  Amount paid towards the payment of Real Estate Taxes for owning the property.</a:t>
            </a:r>
          </a:p>
          <a:p>
            <a:pPr marL="742950" lvl="1" indent="-285750">
              <a:buFont typeface="Wingdings" panose="05000000000000000000" pitchFamily="2" charset="2"/>
              <a:buChar char="ü"/>
            </a:pPr>
            <a:r>
              <a:rPr lang="en-US" dirty="0">
                <a:latin typeface="Calibri" panose="020F0502020204030204" pitchFamily="34" charset="0"/>
              </a:rPr>
              <a:t>Insurance:  Amount paid towards the insurance cost associated to the property.</a:t>
            </a:r>
          </a:p>
          <a:p>
            <a:pPr marL="742950" lvl="1" indent="-285750">
              <a:buFont typeface="Wingdings" panose="05000000000000000000" pitchFamily="2" charset="2"/>
              <a:buChar char="ü"/>
            </a:pPr>
            <a:r>
              <a:rPr lang="en-US" dirty="0">
                <a:latin typeface="Calibri" panose="020F0502020204030204" pitchFamily="34" charset="0"/>
              </a:rPr>
              <a:t>Promotional/Advertising/Marketing Fund:  Amount paid towards any expenses associated to marketing/advertising/promotional event for the Shopping Center.</a:t>
            </a:r>
          </a:p>
          <a:p>
            <a:pPr marL="742950" lvl="1" indent="-285750">
              <a:buFont typeface="Wingdings" panose="05000000000000000000" pitchFamily="2" charset="2"/>
              <a:buChar char="ü"/>
            </a:pPr>
            <a:r>
              <a:rPr lang="en-US" dirty="0">
                <a:latin typeface="Calibri" panose="020F0502020204030204" pitchFamily="34" charset="0"/>
              </a:rPr>
              <a:t>Media Fund:  Amount paid towards any Media Expenses.</a:t>
            </a:r>
          </a:p>
          <a:p>
            <a:pPr marL="742950" lvl="1" indent="-285750">
              <a:buFont typeface="Wingdings" panose="05000000000000000000" pitchFamily="2" charset="2"/>
              <a:buChar char="ü"/>
            </a:pPr>
            <a:r>
              <a:rPr lang="en-US" dirty="0">
                <a:latin typeface="Calibri" panose="020F0502020204030204" pitchFamily="34" charset="0"/>
              </a:rPr>
              <a:t>Merchant Association Fund:  Amount paid towards the expenses incurred for maintaining a Merchant Association.</a:t>
            </a:r>
          </a:p>
          <a:p>
            <a:pPr marL="742950" lvl="1" indent="-285750">
              <a:buFont typeface="Wingdings" panose="05000000000000000000" pitchFamily="2" charset="2"/>
              <a:buChar char="ü"/>
            </a:pPr>
            <a:r>
              <a:rPr lang="en-US" dirty="0">
                <a:latin typeface="Calibri" panose="020F0502020204030204" pitchFamily="34" charset="0"/>
              </a:rPr>
              <a:t>Utility Charges:  Amount paid towards the actuals of Electricity, Water, Sewer and other Utilities.</a:t>
            </a:r>
          </a:p>
          <a:p>
            <a:endParaRPr lang="en-US" sz="2000" dirty="0">
              <a:latin typeface="Calibri" panose="020F0502020204030204" pitchFamily="34" charset="0"/>
            </a:endParaRP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20492316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269535" y="380631"/>
            <a:ext cx="10908538" cy="584775"/>
          </a:xfrm>
          <a:prstGeom prst="rect">
            <a:avLst/>
          </a:prstGeom>
          <a:noFill/>
        </p:spPr>
        <p:txBody>
          <a:bodyPr wrap="square">
            <a:spAutoFit/>
          </a:bodyPr>
          <a:lstStyle/>
          <a:p>
            <a:pPr algn="ctr"/>
            <a:r>
              <a:rPr lang="en-US" sz="3200" b="1" dirty="0">
                <a:latin typeface="Amaranth" panose="02000503050000020004"/>
              </a:rPr>
              <a:t>Element Related to Rent</a:t>
            </a:r>
            <a:endParaRPr lang="en-IN" sz="3200" b="1" dirty="0">
              <a:latin typeface="Amaranth" panose="02000503050000020004"/>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1140381" y="1225689"/>
            <a:ext cx="10378985" cy="4216539"/>
          </a:xfrm>
          <a:prstGeom prst="rect">
            <a:avLst/>
          </a:prstGeom>
          <a:noFill/>
        </p:spPr>
        <p:txBody>
          <a:bodyPr wrap="square">
            <a:spAutoFit/>
          </a:bodyPr>
          <a:lstStyle/>
          <a:p>
            <a:pPr marL="342900" indent="-342900">
              <a:buFont typeface="Arial" panose="020B0604020202020204" pitchFamily="34" charset="0"/>
              <a:buChar char="•"/>
            </a:pPr>
            <a:endParaRPr lang="en-US" sz="2000" dirty="0">
              <a:latin typeface="Calibri" panose="020F0502020204030204" pitchFamily="34" charset="0"/>
            </a:endParaRPr>
          </a:p>
          <a:p>
            <a:pPr marL="342900" indent="-342900">
              <a:buFont typeface="Arial" panose="020B0604020202020204" pitchFamily="34" charset="0"/>
              <a:buChar char="•"/>
            </a:pPr>
            <a:r>
              <a:rPr lang="en-US" sz="2000" dirty="0">
                <a:latin typeface="Calibri" panose="020F0502020204030204" pitchFamily="34" charset="0"/>
              </a:rPr>
              <a:t>Amount to be paid</a:t>
            </a:r>
          </a:p>
          <a:p>
            <a:endParaRPr lang="en-US" sz="2000" dirty="0">
              <a:latin typeface="Calibri" panose="020F0502020204030204" pitchFamily="34" charset="0"/>
            </a:endParaRPr>
          </a:p>
          <a:p>
            <a:pPr marL="342900" indent="-342900">
              <a:buFont typeface="Arial" panose="020B0604020202020204" pitchFamily="34" charset="0"/>
              <a:buChar char="•"/>
            </a:pPr>
            <a:r>
              <a:rPr lang="en-US" sz="2000" dirty="0">
                <a:latin typeface="Calibri" panose="020F0502020204030204" pitchFamily="34" charset="0"/>
              </a:rPr>
              <a:t>Currency</a:t>
            </a:r>
          </a:p>
          <a:p>
            <a:endParaRPr lang="en-US" sz="2000" dirty="0">
              <a:latin typeface="Calibri" panose="020F0502020204030204" pitchFamily="34" charset="0"/>
            </a:endParaRPr>
          </a:p>
          <a:p>
            <a:pPr marL="342900" indent="-342900">
              <a:buFont typeface="Arial" panose="020B0604020202020204" pitchFamily="34" charset="0"/>
              <a:buChar char="•"/>
            </a:pPr>
            <a:r>
              <a:rPr lang="en-US" sz="2000" dirty="0">
                <a:latin typeface="Calibri" panose="020F0502020204030204" pitchFamily="34" charset="0"/>
              </a:rPr>
              <a:t>Frequency of Payment</a:t>
            </a:r>
          </a:p>
          <a:p>
            <a:endParaRPr lang="en-US" sz="2000" dirty="0">
              <a:latin typeface="Calibri" panose="020F0502020204030204" pitchFamily="34" charset="0"/>
            </a:endParaRPr>
          </a:p>
          <a:p>
            <a:pPr marL="342900" indent="-342900">
              <a:buFont typeface="Arial" panose="020B0604020202020204" pitchFamily="34" charset="0"/>
              <a:buChar char="•"/>
            </a:pPr>
            <a:r>
              <a:rPr lang="en-US" sz="2000" dirty="0">
                <a:latin typeface="Calibri" panose="020F0502020204030204" pitchFamily="34" charset="0"/>
              </a:rPr>
              <a:t>Due Date</a:t>
            </a:r>
          </a:p>
          <a:p>
            <a:endParaRPr lang="en-US" sz="2000" dirty="0">
              <a:latin typeface="Calibri" panose="020F0502020204030204" pitchFamily="34" charset="0"/>
            </a:endParaRPr>
          </a:p>
          <a:p>
            <a:pPr marL="342900" indent="-342900">
              <a:buFont typeface="Arial" panose="020B0604020202020204" pitchFamily="34" charset="0"/>
              <a:buChar char="•"/>
            </a:pPr>
            <a:r>
              <a:rPr lang="en-US" sz="2000" dirty="0">
                <a:latin typeface="Calibri" panose="020F0502020204030204" pitchFamily="34" charset="0"/>
              </a:rPr>
              <a:t>Payee Information</a:t>
            </a:r>
          </a:p>
          <a:p>
            <a:endParaRPr lang="en-US" sz="2000" dirty="0">
              <a:latin typeface="Calibri" panose="020F0502020204030204" pitchFamily="34" charset="0"/>
            </a:endParaRPr>
          </a:p>
          <a:p>
            <a:pPr>
              <a:lnSpc>
                <a:spcPct val="100000"/>
              </a:lnSpc>
            </a:pPr>
            <a:endParaRPr lang="en-US" sz="2400" dirty="0">
              <a:latin typeface="Calibri" panose="020F0502020204030204" pitchFamily="34" charset="0"/>
            </a:endParaRPr>
          </a:p>
          <a:p>
            <a:pPr>
              <a:lnSpc>
                <a:spcPct val="100000"/>
              </a:lnSpc>
            </a:pPr>
            <a:endParaRPr lang="en-US" sz="2400" dirty="0">
              <a:latin typeface="Calibri" panose="020F0502020204030204" pitchFamily="34" charset="0"/>
            </a:endParaRPr>
          </a:p>
        </p:txBody>
      </p:sp>
    </p:spTree>
    <p:extLst>
      <p:ext uri="{BB962C8B-B14F-4D97-AF65-F5344CB8AC3E}">
        <p14:creationId xmlns:p14="http://schemas.microsoft.com/office/powerpoint/2010/main" val="419164230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l="371" r="371"/>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dirty="0">
                <a:latin typeface="Amaranth" panose="02000503050000020004" pitchFamily="2" charset="0"/>
              </a:rPr>
              <a:t>Term</a:t>
            </a:r>
          </a:p>
        </p:txBody>
      </p:sp>
    </p:spTree>
    <p:extLst>
      <p:ext uri="{BB962C8B-B14F-4D97-AF65-F5344CB8AC3E}">
        <p14:creationId xmlns:p14="http://schemas.microsoft.com/office/powerpoint/2010/main" val="3044708557"/>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dirty="0">
                <a:latin typeface="Amaranth" panose="02000503050000020004" pitchFamily="2" charset="0"/>
              </a:rPr>
              <a:t>Term</a:t>
            </a: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75318"/>
            <a:ext cx="10378985" cy="5170646"/>
          </a:xfrm>
          <a:prstGeom prst="rect">
            <a:avLst/>
          </a:prstGeom>
          <a:noFill/>
        </p:spPr>
        <p:txBody>
          <a:bodyPr wrap="square">
            <a:spAutoFit/>
          </a:bodyPr>
          <a:lstStyle/>
          <a:p>
            <a:r>
              <a:rPr lang="en-US" sz="2200" b="1" u="sng" dirty="0">
                <a:latin typeface="Amaranth" panose="02000503050000020004" pitchFamily="2" charset="0"/>
              </a:rPr>
              <a:t>Original term</a:t>
            </a:r>
            <a:r>
              <a:rPr lang="en-US" sz="2200" b="1" dirty="0">
                <a:latin typeface="Amaranth" panose="02000503050000020004" pitchFamily="2" charset="0"/>
              </a:rPr>
              <a:t> </a:t>
            </a:r>
            <a:r>
              <a:rPr lang="en-US" sz="2200" dirty="0">
                <a:latin typeface="Amaranth" panose="02000503050000020004" pitchFamily="2" charset="0"/>
              </a:rPr>
              <a:t>is normally the first time period covered under an agreement or contract (the initial term) at the end of which the agreement will either terminate or be automatically renewed under set conditions (Renewal term), (</a:t>
            </a:r>
            <a:r>
              <a:rPr lang="en-US" sz="2200" dirty="0" err="1">
                <a:latin typeface="Amaranth" panose="02000503050000020004" pitchFamily="2" charset="0"/>
              </a:rPr>
              <a:t>e.g</a:t>
            </a:r>
            <a:r>
              <a:rPr lang="en-US" sz="2200" dirty="0">
                <a:latin typeface="Amaranth" panose="02000503050000020004" pitchFamily="2" charset="0"/>
              </a:rPr>
              <a:t>) one year period.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Original commencement date and original expiration date</a:t>
            </a:r>
          </a:p>
          <a:p>
            <a:pPr marL="342900" indent="-342900">
              <a:buFont typeface="Arial" panose="020B0604020202020204" pitchFamily="34" charset="0"/>
              <a:buChar char="•"/>
            </a:pPr>
            <a:r>
              <a:rPr lang="en-US" sz="2200" dirty="0">
                <a:latin typeface="Amaranth" panose="02000503050000020004" pitchFamily="2" charset="0"/>
              </a:rPr>
              <a:t>Commencement date and end date of initial period (Original/Initial Lease).</a:t>
            </a:r>
          </a:p>
          <a:p>
            <a:pPr marL="342900" indent="-342900">
              <a:buFont typeface="Arial" panose="020B0604020202020204" pitchFamily="34" charset="0"/>
              <a:buChar char="•"/>
            </a:pPr>
            <a:endParaRPr lang="en-US" sz="2200" dirty="0">
              <a:latin typeface="Amaranth" panose="02000503050000020004" pitchFamily="2" charset="0"/>
            </a:endParaRPr>
          </a:p>
          <a:p>
            <a:r>
              <a:rPr lang="en-US" sz="2200" b="1" u="sng" dirty="0">
                <a:latin typeface="Amaranth" panose="02000503050000020004" pitchFamily="2" charset="0"/>
              </a:rPr>
              <a:t>Current term</a:t>
            </a:r>
            <a:r>
              <a:rPr lang="en-US" sz="2200" dirty="0">
                <a:latin typeface="Amaranth" panose="02000503050000020004" pitchFamily="2" charset="0"/>
              </a:rPr>
              <a:t> is the renewed period of the Lease Agreement after the expiration of initial term.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Current term is the latest term of the Renewal Lease.</a:t>
            </a:r>
          </a:p>
          <a:p>
            <a:pPr marL="342900" indent="-342900">
              <a:buFont typeface="Arial" panose="020B0604020202020204" pitchFamily="34" charset="0"/>
              <a:buChar char="•"/>
            </a:pPr>
            <a:r>
              <a:rPr lang="en-US" sz="2200" dirty="0">
                <a:latin typeface="Amaranth" panose="02000503050000020004" pitchFamily="2" charset="0"/>
              </a:rPr>
              <a:t>Current commencement date and current expiration date: The current start date and end date of the latest term (Current/Renewal Lease). 	</a:t>
            </a:r>
          </a:p>
          <a:p>
            <a:endParaRPr lang="en-US" sz="2200" dirty="0">
              <a:latin typeface="Amaranth" panose="02000503050000020004" pitchFamily="2" charset="0"/>
            </a:endParaRPr>
          </a:p>
        </p:txBody>
      </p:sp>
    </p:spTree>
    <p:extLst>
      <p:ext uri="{BB962C8B-B14F-4D97-AF65-F5344CB8AC3E}">
        <p14:creationId xmlns:p14="http://schemas.microsoft.com/office/powerpoint/2010/main" val="41066396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 calcmode="lin" valueType="num">
                                      <p:cBhvr additive="base">
                                        <p:cTn id="2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anim calcmode="lin" valueType="num">
                                      <p:cBhvr additive="base">
                                        <p:cTn id="31"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anim calcmode="lin" valueType="num">
                                      <p:cBhvr additive="base">
                                        <p:cTn id="37"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theme/theme1.xml><?xml version="1.0" encoding="utf-8"?>
<a:theme xmlns:a="http://schemas.openxmlformats.org/drawingml/2006/main" name="Office Theme">
  <a:themeElements>
    <a:clrScheme name="Custom 129">
      <a:dk1>
        <a:sysClr val="windowText" lastClr="000000"/>
      </a:dk1>
      <a:lt1>
        <a:srgbClr val="FFFFFF"/>
      </a:lt1>
      <a:dk2>
        <a:srgbClr val="3F3F3F"/>
      </a:dk2>
      <a:lt2>
        <a:srgbClr val="F2F2F2"/>
      </a:lt2>
      <a:accent1>
        <a:srgbClr val="25C6E3"/>
      </a:accent1>
      <a:accent2>
        <a:srgbClr val="E80554"/>
      </a:accent2>
      <a:accent3>
        <a:srgbClr val="A9E26F"/>
      </a:accent3>
      <a:accent4>
        <a:srgbClr val="EAD000"/>
      </a:accent4>
      <a:accent5>
        <a:srgbClr val="1A0F49"/>
      </a:accent5>
      <a:accent6>
        <a:srgbClr val="FF4A01"/>
      </a:accent6>
      <a:hlink>
        <a:srgbClr val="25C6E3"/>
      </a:hlink>
      <a:folHlink>
        <a:srgbClr val="25C6E3"/>
      </a:folHlink>
    </a:clrScheme>
    <a:fontScheme name="Custom 147">
      <a:majorFont>
        <a:latin typeface="Corbel"/>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16411253_Geometric presentation_AAS_v3" id="{5F394A36-244E-477B-9B00-631A6705923C}" vid="{7FC6DB14-D4FF-4031-8ADB-F8536C0C40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AE7CBC-C35C-4FA9-B339-59E31F30C6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861FE8A-8F15-409F-AF62-619C69C0D537}">
  <ds:schemaRefs>
    <ds:schemaRef ds:uri="71af3243-3dd4-4a8d-8c0d-dd76da1f02a5"/>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purl.org/dc/terms/"/>
    <ds:schemaRef ds:uri="http://schemas.openxmlformats.org/package/2006/metadata/core-properties"/>
    <ds:schemaRef ds:uri="16c05727-aa75-4e4a-9b5f-8a80a1165891"/>
    <ds:schemaRef ds:uri="http://www.w3.org/XML/1998/namespace"/>
    <ds:schemaRef ds:uri="http://purl.org/dc/dcmitype/"/>
  </ds:schemaRefs>
</ds:datastoreItem>
</file>

<file path=customXml/itemProps3.xml><?xml version="1.0" encoding="utf-8"?>
<ds:datastoreItem xmlns:ds="http://schemas.openxmlformats.org/officeDocument/2006/customXml" ds:itemID="{8A930687-51F2-44C8-9CE6-D1B3D6E1752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Geometric presentation</Template>
  <TotalTime>0</TotalTime>
  <Words>6707</Words>
  <Application>Microsoft Office PowerPoint</Application>
  <PresentationFormat>Widescreen</PresentationFormat>
  <Paragraphs>700</Paragraphs>
  <Slides>76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76</vt:i4>
      </vt:variant>
    </vt:vector>
  </HeadingPairs>
  <TitlesOfParts>
    <vt:vector size="85" baseType="lpstr">
      <vt:lpstr>Amaranth</vt:lpstr>
      <vt:lpstr>Arial</vt:lpstr>
      <vt:lpstr>Calibri</vt:lpstr>
      <vt:lpstr>Calibri Light</vt:lpstr>
      <vt:lpstr>Corbel</vt:lpstr>
      <vt:lpstr>Courier New</vt:lpstr>
      <vt:lpstr>Times New Roman</vt:lpstr>
      <vt:lpstr>Wingdings</vt:lpstr>
      <vt:lpstr>Office Theme</vt:lpstr>
      <vt:lpstr>Lease  Term</vt:lpstr>
      <vt:lpstr>PowerPoint Presentation</vt:lpstr>
      <vt:lpstr>Introduction</vt:lpstr>
      <vt:lpstr>PowerPoint Presentation</vt:lpstr>
      <vt:lpstr>Dates</vt:lpstr>
      <vt:lpstr>PowerPoint Presentation</vt:lpstr>
      <vt:lpstr>PowerPoint Presentation</vt:lpstr>
      <vt:lpstr>Term</vt:lpstr>
      <vt:lpstr>PowerPoint Presentation</vt:lpstr>
      <vt:lpstr>PowerPoint Presentation</vt:lpstr>
      <vt:lpstr>Tenancy Gap</vt:lpstr>
      <vt:lpstr>PowerPoint Presentation</vt:lpstr>
      <vt:lpstr>Leasing Cycle</vt:lpstr>
      <vt:lpstr>PowerPoint Presentation</vt:lpstr>
      <vt:lpstr>Attributes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Importance in Operations </vt:lpstr>
      <vt:lpstr>PowerPoint Presentation</vt:lpstr>
      <vt:lpstr>Lease Options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Financials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2019-07-05T08:39:20Z</dcterms:created>
  <dcterms:modified xsi:type="dcterms:W3CDTF">2024-08-21T05:04:58Z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